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" r:id="rId3"/>
    <p:sldId id="266" r:id="rId5"/>
    <p:sldId id="260" r:id="rId6"/>
    <p:sldId id="334" r:id="rId7"/>
    <p:sldId id="337" r:id="rId8"/>
    <p:sldId id="338" r:id="rId9"/>
    <p:sldId id="339" r:id="rId10"/>
    <p:sldId id="340" r:id="rId11"/>
    <p:sldId id="341" r:id="rId12"/>
    <p:sldId id="377" r:id="rId13"/>
    <p:sldId id="378" r:id="rId14"/>
    <p:sldId id="379" r:id="rId15"/>
    <p:sldId id="380" r:id="rId16"/>
    <p:sldId id="258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264" r:id="rId27"/>
    <p:sldId id="265" r:id="rId28"/>
    <p:sldId id="271" r:id="rId29"/>
    <p:sldId id="268" r:id="rId30"/>
    <p:sldId id="269" r:id="rId31"/>
    <p:sldId id="270" r:id="rId32"/>
    <p:sldId id="277" r:id="rId33"/>
    <p:sldId id="272" r:id="rId34"/>
    <p:sldId id="278" r:id="rId35"/>
    <p:sldId id="273" r:id="rId36"/>
    <p:sldId id="274" r:id="rId37"/>
    <p:sldId id="275" r:id="rId38"/>
    <p:sldId id="279" r:id="rId39"/>
    <p:sldId id="276" r:id="rId40"/>
    <p:sldId id="285" r:id="rId41"/>
    <p:sldId id="280" r:id="rId42"/>
    <p:sldId id="281" r:id="rId43"/>
    <p:sldId id="286" r:id="rId44"/>
    <p:sldId id="287" r:id="rId45"/>
    <p:sldId id="282" r:id="rId46"/>
    <p:sldId id="288" r:id="rId47"/>
    <p:sldId id="283" r:id="rId48"/>
    <p:sldId id="284" r:id="rId49"/>
    <p:sldId id="289" r:id="rId50"/>
    <p:sldId id="290" r:id="rId51"/>
    <p:sldId id="291" r:id="rId52"/>
    <p:sldId id="292" r:id="rId53"/>
    <p:sldId id="293" r:id="rId54"/>
    <p:sldId id="294" r:id="rId55"/>
    <p:sldId id="295" r:id="rId56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2A4"/>
    <a:srgbClr val="F77A08"/>
    <a:srgbClr val="0E6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>
        <p:scale>
          <a:sx n="59" d="100"/>
          <a:sy n="59" d="100"/>
        </p:scale>
        <p:origin x="-1908" y="-1188"/>
      </p:cViewPr>
      <p:guideLst>
        <p:guide orient="horz" pos="2280"/>
        <p:guide pos="50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9F697-7B3E-4B61-BA36-BBED2B7961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B2DED-A951-47FE-B6BB-60A6F72D2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F1066-5FB3-4C05-A396-445A609468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49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hdphoto" Target="../media/image38.wdp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jpeg"/><Relationship Id="rId3" Type="http://schemas.microsoft.com/office/2007/relationships/hdphoto" Target="../media/image40.wdp"/><Relationship Id="rId2" Type="http://schemas.openxmlformats.org/officeDocument/2006/relationships/image" Target="../media/image39.jpe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017862" y="-594360"/>
            <a:ext cx="609600" cy="609600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443210" y="2046720"/>
            <a:ext cx="2828034" cy="2828034"/>
            <a:chOff x="1705099" y="2564904"/>
            <a:chExt cx="1800200" cy="1800200"/>
          </a:xfrm>
        </p:grpSpPr>
        <p:sp>
          <p:nvSpPr>
            <p:cNvPr id="57" name="椭圆 56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803050" y="2662855"/>
              <a:ext cx="1604298" cy="160429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Impact MT Std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453070" y="2714514"/>
            <a:ext cx="2844317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es</a:t>
            </a:r>
            <a:endParaRPr lang="en-US" altLang="zh-CN" sz="88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345059" y="-2259631"/>
            <a:ext cx="3024336" cy="724648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flipH="1">
            <a:off x="3951442" y="4302925"/>
            <a:ext cx="417953" cy="417953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 flipH="1">
            <a:off x="1443210" y="4736938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 flipH="1">
            <a:off x="768995" y="3265628"/>
            <a:ext cx="344324" cy="34432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 flipH="1">
            <a:off x="2294685" y="5008694"/>
            <a:ext cx="580544" cy="580546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 flipH="1">
            <a:off x="2310341" y="1529033"/>
            <a:ext cx="564888" cy="564890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flipH="1">
            <a:off x="1777107" y="210548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 flipH="1">
            <a:off x="3582665" y="1743581"/>
            <a:ext cx="275632" cy="275632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4837447" y="2867745"/>
            <a:ext cx="61926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837447" y="2924944"/>
            <a:ext cx="61926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4081363" y="2924944"/>
            <a:ext cx="770485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elasticsearch</a:t>
            </a:r>
            <a:r>
              <a:rPr lang="zh-CN" altLang="en-US" sz="5400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</a:t>
            </a:r>
            <a:endParaRPr lang="zh-CN" altLang="en-US" sz="54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4837447" y="3789040"/>
            <a:ext cx="61926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4837447" y="3846239"/>
            <a:ext cx="61926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4837289" y="4041382"/>
            <a:ext cx="6171415" cy="338554"/>
            <a:chOff x="2992618" y="3469364"/>
            <a:chExt cx="6358413" cy="338554"/>
          </a:xfrm>
        </p:grpSpPr>
        <p:sp>
          <p:nvSpPr>
            <p:cNvPr id="83" name="矩形 82"/>
            <p:cNvSpPr>
              <a:spLocks noChangeArrowheads="1"/>
            </p:cNvSpPr>
            <p:nvPr/>
          </p:nvSpPr>
          <p:spPr bwMode="auto">
            <a:xfrm>
              <a:off x="3898035" y="3469364"/>
              <a:ext cx="43959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endParaRPr lang="zh-CN" altLang="en-US" sz="1600" dirty="0">
                <a:solidFill>
                  <a:srgbClr val="00B050"/>
                </a:solidFill>
                <a:latin typeface="Impact MT Std" pitchFamily="34" charset="0"/>
              </a:endParaRPr>
            </a:p>
          </p:txBody>
        </p:sp>
        <p:cxnSp>
          <p:nvCxnSpPr>
            <p:cNvPr id="84" name="直接连接符 83"/>
            <p:cNvCxnSpPr/>
            <p:nvPr/>
          </p:nvCxnSpPr>
          <p:spPr bwMode="auto">
            <a:xfrm>
              <a:off x="2992618" y="3609064"/>
              <a:ext cx="1769599" cy="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7581433" y="3609064"/>
              <a:ext cx="1769598" cy="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</p:cxnSp>
      </p:grpSp>
      <p:sp>
        <p:nvSpPr>
          <p:cNvPr id="86" name="矩形 85"/>
          <p:cNvSpPr/>
          <p:nvPr/>
        </p:nvSpPr>
        <p:spPr>
          <a:xfrm>
            <a:off x="6722562" y="4011297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77A08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THEBUSINESS PLAN</a:t>
            </a:r>
            <a:endParaRPr lang="en-US" altLang="zh-CN" sz="1600" dirty="0">
              <a:solidFill>
                <a:srgbClr val="F77A08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41703" y="4672413"/>
            <a:ext cx="1584176" cy="484779"/>
            <a:chOff x="2713211" y="2267658"/>
            <a:chExt cx="1584176" cy="484779"/>
          </a:xfrm>
        </p:grpSpPr>
        <p:sp>
          <p:nvSpPr>
            <p:cNvPr id="88" name="圆角矩形 87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文本框 26"/>
          <p:cNvSpPr txBox="1"/>
          <p:nvPr/>
        </p:nvSpPr>
        <p:spPr>
          <a:xfrm>
            <a:off x="7322028" y="4749186"/>
            <a:ext cx="13670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杨成举</a:t>
            </a:r>
            <a:endParaRPr lang="zh-CN" altLang="en-US" b="1" spc="100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1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801"/>
                            </p:stCondLst>
                            <p:childTnLst>
                              <p:par>
                                <p:cTn id="7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9"/>
                </p:tgtEl>
              </p:cMediaNode>
            </p:audio>
          </p:childTnLst>
        </p:cTn>
      </p:par>
    </p:tnLst>
    <p:bldLst>
      <p:bldP spid="59" grpId="0"/>
      <p:bldP spid="2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/>
      <p:bldP spid="86" grpId="0"/>
      <p:bldP spid="90" grpId="0"/>
      <p:bldP spid="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create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create</a:t>
            </a:r>
            <a:r>
              <a:rPr lang="zh-CN" altLang="en-US" sz="3200" b="1"/>
              <a:t>一个文档</a:t>
            </a:r>
            <a:endParaRPr lang="zh-CN" altLang="en-US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5528945" y="1874520"/>
            <a:ext cx="56769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创建文档支持自动生成</a:t>
            </a:r>
            <a:r>
              <a:rPr lang="en-US" altLang="zh-CN" sz="2000"/>
              <a:t>id </a:t>
            </a:r>
            <a:r>
              <a:rPr lang="zh-CN" altLang="en-US" sz="2000"/>
              <a:t>和指定生成两种方式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通过地要用</a:t>
            </a:r>
            <a:r>
              <a:rPr lang="en-US" altLang="zh-CN" sz="2000"/>
              <a:t>post /users/_doc </a:t>
            </a:r>
            <a:r>
              <a:rPr lang="zh-CN" altLang="en-US" sz="2000"/>
              <a:t>系统回自动生成 </a:t>
            </a:r>
            <a:r>
              <a:rPr lang="en-US" altLang="zh-CN" sz="2000"/>
              <a:t>document id</a:t>
            </a:r>
            <a:endParaRPr lang="en-US" altLang="zh-CN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使用 </a:t>
            </a:r>
            <a:r>
              <a:rPr lang="en-US" altLang="zh-CN" sz="2000"/>
              <a:t>http put user/_create/1 </a:t>
            </a:r>
            <a:r>
              <a:rPr lang="zh-CN" altLang="en-US" sz="2000"/>
              <a:t>创建时 </a:t>
            </a:r>
            <a:r>
              <a:rPr lang="en-US" altLang="zh-CN" sz="2000"/>
              <a:t>uri </a:t>
            </a:r>
            <a:r>
              <a:rPr lang="zh-CN" altLang="en-US" sz="2000"/>
              <a:t>中显示指定</a:t>
            </a:r>
            <a:r>
              <a:rPr lang="en-US" altLang="zh-CN" sz="2000"/>
              <a:t>_create </a:t>
            </a:r>
            <a:r>
              <a:rPr lang="zh-CN" altLang="en-US" sz="2000"/>
              <a:t>此时如果</a:t>
            </a:r>
            <a:r>
              <a:rPr lang="en-US" altLang="zh-CN" sz="2000"/>
              <a:t>ID</a:t>
            </a:r>
            <a:r>
              <a:rPr lang="zh-CN" altLang="en-US" sz="2000"/>
              <a:t>该文档存在操作失败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5" y="1280795"/>
            <a:ext cx="4338955" cy="4586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get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get </a:t>
            </a:r>
            <a:r>
              <a:rPr lang="zh-CN" altLang="en-US" sz="3200" b="1"/>
              <a:t>一个文档</a:t>
            </a:r>
            <a:endParaRPr lang="zh-CN" altLang="en-US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5528945" y="1874520"/>
            <a:ext cx="567690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找到文档，</a:t>
            </a:r>
            <a:r>
              <a:rPr lang="en-US" altLang="zh-CN" sz="2000"/>
              <a:t>http </a:t>
            </a:r>
            <a:r>
              <a:rPr lang="zh-CN" altLang="en-US" sz="2000"/>
              <a:t>返回 </a:t>
            </a:r>
            <a:r>
              <a:rPr lang="en-US" altLang="zh-CN" sz="2000"/>
              <a:t>200</a:t>
            </a:r>
            <a:endParaRPr lang="en-US" altLang="zh-CN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找不到文档 </a:t>
            </a:r>
            <a:r>
              <a:rPr lang="en-US" altLang="zh-CN" sz="2000"/>
              <a:t>http </a:t>
            </a:r>
            <a:r>
              <a:rPr lang="zh-CN" altLang="en-US" sz="2000"/>
              <a:t>返回 </a:t>
            </a:r>
            <a:r>
              <a:rPr lang="en-US" altLang="zh-CN" sz="2000"/>
              <a:t>404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文档元信息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索引名称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文档类型 </a:t>
            </a:r>
            <a:r>
              <a:rPr lang="en-US" altLang="zh-CN" sz="2000"/>
              <a:t>7.x </a:t>
            </a:r>
            <a:r>
              <a:rPr lang="zh-CN" altLang="en-US" sz="2000"/>
              <a:t>后默认为 </a:t>
            </a:r>
            <a:r>
              <a:rPr lang="en-US" altLang="zh-CN" sz="2000"/>
              <a:t>_doc</a:t>
            </a:r>
            <a:endParaRPr lang="en-US" altLang="zh-CN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id </a:t>
            </a:r>
            <a:r>
              <a:rPr lang="zh-CN" altLang="en-US" sz="2000"/>
              <a:t>主键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版本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文档所有原始信息</a:t>
            </a:r>
            <a:endParaRPr lang="en-US" altLang="zh-CN" sz="2000"/>
          </a:p>
          <a:p>
            <a:pPr marL="800100" lvl="1" indent="-342900">
              <a:lnSpc>
                <a:spcPct val="180000"/>
              </a:lnSpc>
              <a:buFont typeface="Arial" panose="020B0604020202090204" pitchFamily="34" charset="0"/>
              <a:buChar char="•"/>
            </a:pPr>
            <a:endParaRPr lang="en-US" alt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95680"/>
            <a:ext cx="41402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index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index </a:t>
            </a:r>
            <a:r>
              <a:rPr lang="zh-CN" altLang="en-US" sz="3200" b="1"/>
              <a:t>一个文档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2085340" y="1205230"/>
            <a:ext cx="7776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000"/>
              <a:t>index </a:t>
            </a:r>
            <a:r>
              <a:rPr lang="zh-CN" altLang="en-US" sz="2000"/>
              <a:t>和 </a:t>
            </a:r>
            <a:r>
              <a:rPr lang="en-US" altLang="zh-CN" sz="2000"/>
              <a:t>create </a:t>
            </a:r>
            <a:r>
              <a:rPr lang="zh-CN" altLang="en-US" sz="2000"/>
              <a:t>不同的是：如果文档</a:t>
            </a:r>
            <a:r>
              <a:rPr lang="zh-CN" altLang="en-US" sz="2000" u="sng"/>
              <a:t>不存在，就索引新的文档。否则现有的文档删除，新的文档被索引。版本号 </a:t>
            </a:r>
            <a:r>
              <a:rPr lang="en-US" altLang="zh-CN" sz="2000" u="sng"/>
              <a:t>+1</a:t>
            </a:r>
            <a:endParaRPr lang="en-US" altLang="zh-CN" sz="2000" u="sng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110740"/>
            <a:ext cx="8544560" cy="4114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update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update </a:t>
            </a:r>
            <a:r>
              <a:rPr lang="zh-CN" altLang="en-US" sz="3200" b="1"/>
              <a:t>一个文档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1951355" y="1205230"/>
            <a:ext cx="7776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update </a:t>
            </a:r>
            <a:r>
              <a:rPr lang="zh-CN" altLang="en-US" sz="2000"/>
              <a:t>不会真正删除原来的文档，而是实时更新真正的数据</a:t>
            </a:r>
            <a:endParaRPr lang="zh-CN" altLang="en-US" sz="2000"/>
          </a:p>
          <a:p>
            <a:pPr marL="342900" indent="-342900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post </a:t>
            </a:r>
            <a:r>
              <a:rPr lang="zh-CN" altLang="en-US" sz="2000"/>
              <a:t>方法， 更新字段需要包含在 </a:t>
            </a:r>
            <a:r>
              <a:rPr lang="en-US" altLang="zh-CN" sz="2000"/>
              <a:t>doc </a:t>
            </a:r>
            <a:r>
              <a:rPr lang="zh-CN" altLang="en-US" sz="2000"/>
              <a:t>中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40" y="2036445"/>
            <a:ext cx="6922135" cy="307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64565" y="901700"/>
            <a:ext cx="2828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demo</a:t>
            </a:r>
            <a:endParaRPr lang="en-US" altLang="zh-CN" sz="3200" b="1"/>
          </a:p>
        </p:txBody>
      </p:sp>
      <p:sp>
        <p:nvSpPr>
          <p:cNvPr id="3" name="文本框 2"/>
          <p:cNvSpPr txBox="1"/>
          <p:nvPr/>
        </p:nvSpPr>
        <p:spPr>
          <a:xfrm>
            <a:off x="1573530" y="1853565"/>
            <a:ext cx="517207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2800"/>
              <a:t>create document</a:t>
            </a:r>
            <a:endParaRPr lang="en-US" altLang="zh-CN" sz="28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2800"/>
              <a:t>get document</a:t>
            </a:r>
            <a:endParaRPr lang="en-US" altLang="zh-CN" sz="28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2800"/>
              <a:t>index document</a:t>
            </a:r>
            <a:endParaRPr lang="en-US" altLang="zh-CN" sz="2800"/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2800"/>
              <a:t>update document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bulk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bulk api</a:t>
            </a:r>
            <a:endParaRPr lang="en-US" altLang="zh-CN" sz="32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1168400"/>
            <a:ext cx="5086350" cy="5189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75350" y="1168400"/>
            <a:ext cx="501967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支持在一次</a:t>
            </a:r>
            <a:r>
              <a:rPr lang="en-US" altLang="zh-CN" sz="2000"/>
              <a:t>api</a:t>
            </a:r>
            <a:r>
              <a:rPr lang="zh-CN" altLang="en-US" sz="2000"/>
              <a:t>调用中的批量操作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每次操作中单条失败不会影响其他的操作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返回包括每一条的操作结果</a:t>
            </a:r>
            <a:endParaRPr lang="zh-CN" altLang="en-US" sz="2000"/>
          </a:p>
          <a:p>
            <a:pPr marL="285750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支持四种类型</a:t>
            </a:r>
            <a:endParaRPr lang="zh-CN" altLang="en-US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index</a:t>
            </a:r>
            <a:endParaRPr lang="en-US" altLang="zh-CN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create</a:t>
            </a:r>
            <a:endParaRPr lang="en-US" altLang="zh-CN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update</a:t>
            </a:r>
            <a:endParaRPr lang="en-US" altLang="zh-CN" sz="2000"/>
          </a:p>
          <a:p>
            <a:pPr marL="742950" lvl="1" indent="-285750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000"/>
              <a:t>delete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mget</a:t>
            </a:r>
            <a:endParaRPr lang="en-US" altLang="zh-CN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mget api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" y="1874520"/>
            <a:ext cx="5957570" cy="4768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15" y="-252730"/>
            <a:ext cx="400494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6105" y="1201420"/>
            <a:ext cx="402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批量操作，可以减少网络连接所产生的开销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索引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正排索引和倒排索引</a:t>
            </a:r>
            <a:endParaRPr lang="zh-CN" altLang="en-US" sz="32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" y="1454785"/>
            <a:ext cx="4819015" cy="4716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5" y="1454785"/>
            <a:ext cx="5093970" cy="4695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索引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正排索引和倒排索引</a:t>
            </a:r>
            <a:endParaRPr lang="zh-CN" altLang="en-US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05" y="1579880"/>
            <a:ext cx="5245100" cy="353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1715770"/>
            <a:ext cx="6404610" cy="325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倒排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倒排的核心组成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609725" y="1607185"/>
            <a:ext cx="8366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倒排索引包含两部分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单词词典（Term Dictionary）记录所有文档的单词，记录单词倒排列表的关联关系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单词词典一般比较大，可以通过 B+树实现，以满足查询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倒排列表（positing list） 记录单词对应的文档结合，由倒排索引项组成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倒排索引项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文档id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词频TF 改单词在文档中出现的次数，用于相关性算分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位置(Position)-单词在文档中分词的位置。用于语句搜索(phrase query)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偏移(offset)-记录单词的开始结束位置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4555084" y="2506688"/>
            <a:ext cx="4735418" cy="1159817"/>
            <a:chOff x="4555084" y="2506688"/>
            <a:chExt cx="4735418" cy="1159817"/>
          </a:xfrm>
        </p:grpSpPr>
        <p:sp>
          <p:nvSpPr>
            <p:cNvPr id="86" name="圆角矩形 85"/>
            <p:cNvSpPr/>
            <p:nvPr/>
          </p:nvSpPr>
          <p:spPr>
            <a:xfrm>
              <a:off x="4555084" y="2506688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7" name="图片 76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38244" y="2830336"/>
              <a:ext cx="958122" cy="346394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3465198"/>
              <a:ext cx="3646270" cy="201307"/>
            </a:xfrm>
            <a:prstGeom prst="rect">
              <a:avLst/>
            </a:prstGeom>
          </p:spPr>
        </p:pic>
      </p:grpSp>
      <p:sp>
        <p:nvSpPr>
          <p:cNvPr id="62" name="矩形 6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555084" y="1340770"/>
            <a:ext cx="4697323" cy="1015929"/>
            <a:chOff x="4555084" y="1340770"/>
            <a:chExt cx="4697323" cy="1015929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85" name="圆角矩形 8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55084" y="3648619"/>
            <a:ext cx="4697325" cy="1150703"/>
            <a:chOff x="4555084" y="3648619"/>
            <a:chExt cx="4697325" cy="1150703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1" y="3970811"/>
              <a:ext cx="958122" cy="346394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4598015"/>
              <a:ext cx="3646270" cy="201307"/>
            </a:xfrm>
            <a:prstGeom prst="rect">
              <a:avLst/>
            </a:prstGeom>
          </p:spPr>
        </p:pic>
        <p:sp>
          <p:nvSpPr>
            <p:cNvPr id="87" name="圆角矩形 86"/>
            <p:cNvSpPr/>
            <p:nvPr/>
          </p:nvSpPr>
          <p:spPr>
            <a:xfrm>
              <a:off x="4555084" y="3648619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55084" y="4797154"/>
            <a:ext cx="4697323" cy="1152126"/>
            <a:chOff x="4555084" y="4797154"/>
            <a:chExt cx="4697323" cy="115212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0" y="5119346"/>
              <a:ext cx="958122" cy="346393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5747973"/>
              <a:ext cx="3646270" cy="201307"/>
            </a:xfrm>
            <a:prstGeom prst="rect">
              <a:avLst/>
            </a:prstGeom>
          </p:spPr>
        </p:pic>
        <p:sp>
          <p:nvSpPr>
            <p:cNvPr id="91" name="圆角矩形 90"/>
            <p:cNvSpPr/>
            <p:nvPr/>
          </p:nvSpPr>
          <p:spPr>
            <a:xfrm>
              <a:off x="4555084" y="4797154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流程图: 手动输入 32"/>
          <p:cNvSpPr/>
          <p:nvPr/>
        </p:nvSpPr>
        <p:spPr>
          <a:xfrm flipH="1" flipV="1">
            <a:off x="4602651" y="1319476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梯形 93"/>
          <p:cNvSpPr/>
          <p:nvPr/>
        </p:nvSpPr>
        <p:spPr>
          <a:xfrm rot="5400000">
            <a:off x="4085362" y="2324824"/>
            <a:ext cx="1396262" cy="345868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梯形 94"/>
          <p:cNvSpPr/>
          <p:nvPr/>
        </p:nvSpPr>
        <p:spPr>
          <a:xfrm rot="5400000">
            <a:off x="4085362" y="3573821"/>
            <a:ext cx="1396262" cy="345868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梯形 95"/>
          <p:cNvSpPr/>
          <p:nvPr/>
        </p:nvSpPr>
        <p:spPr>
          <a:xfrm rot="5400000">
            <a:off x="4085362" y="4800795"/>
            <a:ext cx="1396262" cy="345868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流程图: 手动输入 32"/>
          <p:cNvSpPr/>
          <p:nvPr/>
        </p:nvSpPr>
        <p:spPr>
          <a:xfrm flipH="1">
            <a:off x="4614203" y="5485864"/>
            <a:ext cx="345594" cy="3627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208476" y="1340768"/>
            <a:ext cx="1117236" cy="962801"/>
            <a:chOff x="3208476" y="1556792"/>
            <a:chExt cx="1117236" cy="962801"/>
          </a:xfrm>
        </p:grpSpPr>
        <p:grpSp>
          <p:nvGrpSpPr>
            <p:cNvPr id="88" name="组合 8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E6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E6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99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0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3208476" y="2492896"/>
            <a:ext cx="1117236" cy="971914"/>
            <a:chOff x="3208476" y="2708920"/>
            <a:chExt cx="1117236" cy="971914"/>
          </a:xfrm>
        </p:grpSpPr>
        <p:grpSp>
          <p:nvGrpSpPr>
            <p:cNvPr id="68" name="组合 67"/>
            <p:cNvGrpSpPr/>
            <p:nvPr/>
          </p:nvGrpSpPr>
          <p:grpSpPr>
            <a:xfrm>
              <a:off x="3227162" y="2722711"/>
              <a:ext cx="1098550" cy="958123"/>
              <a:chOff x="2857499" y="1149477"/>
              <a:chExt cx="1098550" cy="958123"/>
            </a:xfrm>
            <a:solidFill>
              <a:srgbClr val="2DB2A4"/>
            </a:solidFill>
          </p:grpSpPr>
          <p:sp>
            <p:nvSpPr>
              <p:cNvPr id="69" name="圆角矩形 68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208476" y="2708920"/>
              <a:ext cx="1039305" cy="912152"/>
              <a:chOff x="2633251" y="1679328"/>
              <a:chExt cx="1039305" cy="912152"/>
            </a:xfrm>
          </p:grpSpPr>
          <p:sp>
            <p:nvSpPr>
              <p:cNvPr id="102" name="文本框 43"/>
              <p:cNvSpPr txBox="1"/>
              <p:nvPr/>
            </p:nvSpPr>
            <p:spPr>
              <a:xfrm>
                <a:off x="2642042" y="1679328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3" name="文本框 44"/>
              <p:cNvSpPr txBox="1"/>
              <p:nvPr/>
            </p:nvSpPr>
            <p:spPr>
              <a:xfrm>
                <a:off x="2633251" y="2283703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208476" y="3645024"/>
            <a:ext cx="1117236" cy="958123"/>
            <a:chOff x="3208476" y="3861048"/>
            <a:chExt cx="1117236" cy="958123"/>
          </a:xfrm>
        </p:grpSpPr>
        <p:grpSp>
          <p:nvGrpSpPr>
            <p:cNvPr id="71" name="组合 70"/>
            <p:cNvGrpSpPr/>
            <p:nvPr/>
          </p:nvGrpSpPr>
          <p:grpSpPr>
            <a:xfrm>
              <a:off x="3227162" y="3861048"/>
              <a:ext cx="1098550" cy="958123"/>
              <a:chOff x="2857499" y="1149477"/>
              <a:chExt cx="1098550" cy="958123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F77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F77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3208476" y="3873242"/>
              <a:ext cx="1039305" cy="864306"/>
              <a:chOff x="2633251" y="1704765"/>
              <a:chExt cx="1039305" cy="864306"/>
            </a:xfrm>
          </p:grpSpPr>
          <p:sp>
            <p:nvSpPr>
              <p:cNvPr id="105" name="文本框 46"/>
              <p:cNvSpPr txBox="1"/>
              <p:nvPr/>
            </p:nvSpPr>
            <p:spPr>
              <a:xfrm>
                <a:off x="2642042" y="1704765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6" name="文本框 47"/>
              <p:cNvSpPr txBox="1"/>
              <p:nvPr/>
            </p:nvSpPr>
            <p:spPr>
              <a:xfrm>
                <a:off x="2633251" y="2261294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3194865" y="4797152"/>
            <a:ext cx="1130847" cy="958123"/>
            <a:chOff x="3194865" y="5013176"/>
            <a:chExt cx="1130847" cy="958123"/>
          </a:xfrm>
        </p:grpSpPr>
        <p:grpSp>
          <p:nvGrpSpPr>
            <p:cNvPr id="74" name="组合 73"/>
            <p:cNvGrpSpPr/>
            <p:nvPr/>
          </p:nvGrpSpPr>
          <p:grpSpPr>
            <a:xfrm>
              <a:off x="3227162" y="5013176"/>
              <a:ext cx="1098550" cy="958123"/>
              <a:chOff x="2857499" y="1149477"/>
              <a:chExt cx="1098550" cy="958123"/>
            </a:xfrm>
          </p:grpSpPr>
          <p:sp>
            <p:nvSpPr>
              <p:cNvPr id="75" name="圆角矩形 74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194865" y="5013176"/>
              <a:ext cx="1044125" cy="879845"/>
              <a:chOff x="2619640" y="1689226"/>
              <a:chExt cx="1044125" cy="879845"/>
            </a:xfrm>
          </p:grpSpPr>
          <p:sp>
            <p:nvSpPr>
              <p:cNvPr id="108" name="文本框 49"/>
              <p:cNvSpPr txBox="1"/>
              <p:nvPr/>
            </p:nvSpPr>
            <p:spPr>
              <a:xfrm>
                <a:off x="2619640" y="168922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9" name="文本框 50"/>
              <p:cNvSpPr txBox="1"/>
              <p:nvPr/>
            </p:nvSpPr>
            <p:spPr>
              <a:xfrm>
                <a:off x="2633251" y="2261294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0" name="文本框 52"/>
          <p:cNvSpPr txBox="1"/>
          <p:nvPr/>
        </p:nvSpPr>
        <p:spPr>
          <a:xfrm>
            <a:off x="5850227" y="1426916"/>
            <a:ext cx="26417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sz="24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53"/>
          <p:cNvSpPr txBox="1"/>
          <p:nvPr/>
        </p:nvSpPr>
        <p:spPr>
          <a:xfrm>
            <a:off x="5681897" y="1856097"/>
            <a:ext cx="235990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入门、历史、概念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Group 4"/>
          <p:cNvGrpSpPr>
            <a:grpSpLocks noChangeAspect="1"/>
          </p:cNvGrpSpPr>
          <p:nvPr/>
        </p:nvGrpSpPr>
        <p:grpSpPr bwMode="auto">
          <a:xfrm>
            <a:off x="5559532" y="1414281"/>
            <a:ext cx="299144" cy="350562"/>
            <a:chOff x="1776" y="1776"/>
            <a:chExt cx="64" cy="75"/>
          </a:xfrm>
          <a:solidFill>
            <a:srgbClr val="0E647C"/>
          </a:solidFill>
          <a:effectLst/>
        </p:grpSpPr>
        <p:sp>
          <p:nvSpPr>
            <p:cNvPr id="113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18"/>
          <p:cNvGrpSpPr>
            <a:grpSpLocks noChangeAspect="1"/>
          </p:cNvGrpSpPr>
          <p:nvPr/>
        </p:nvGrpSpPr>
        <p:grpSpPr bwMode="auto">
          <a:xfrm>
            <a:off x="5590271" y="2548392"/>
            <a:ext cx="334186" cy="311400"/>
            <a:chOff x="3802" y="2858"/>
            <a:chExt cx="616" cy="574"/>
          </a:xfrm>
          <a:solidFill>
            <a:srgbClr val="2DB2A4"/>
          </a:solidFill>
          <a:effectLst/>
        </p:grpSpPr>
        <p:sp>
          <p:nvSpPr>
            <p:cNvPr id="118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Group 13"/>
          <p:cNvGrpSpPr>
            <a:grpSpLocks noChangeAspect="1"/>
          </p:cNvGrpSpPr>
          <p:nvPr/>
        </p:nvGrpSpPr>
        <p:grpSpPr bwMode="auto">
          <a:xfrm>
            <a:off x="5755306" y="3681204"/>
            <a:ext cx="364796" cy="369104"/>
            <a:chOff x="2426" y="2781"/>
            <a:chExt cx="593" cy="600"/>
          </a:xfrm>
          <a:solidFill>
            <a:srgbClr val="F77A08"/>
          </a:solidFill>
          <a:effectLst/>
        </p:grpSpPr>
        <p:sp>
          <p:nvSpPr>
            <p:cNvPr id="124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765282" y="4850223"/>
            <a:ext cx="344844" cy="375260"/>
            <a:chOff x="4873620" y="1965325"/>
            <a:chExt cx="269882" cy="293688"/>
          </a:xfrm>
          <a:solidFill>
            <a:srgbClr val="92D050"/>
          </a:solidFill>
          <a:effectLst/>
        </p:grpSpPr>
        <p:sp>
          <p:nvSpPr>
            <p:cNvPr id="127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1" name="文本框 73"/>
          <p:cNvSpPr txBox="1"/>
          <p:nvPr/>
        </p:nvSpPr>
        <p:spPr>
          <a:xfrm>
            <a:off x="5986117" y="2548317"/>
            <a:ext cx="26417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2400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74"/>
          <p:cNvSpPr txBox="1"/>
          <p:nvPr/>
        </p:nvSpPr>
        <p:spPr>
          <a:xfrm>
            <a:off x="5681897" y="3003533"/>
            <a:ext cx="235990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索引、检索、文档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75"/>
          <p:cNvSpPr txBox="1"/>
          <p:nvPr/>
        </p:nvSpPr>
        <p:spPr>
          <a:xfrm>
            <a:off x="6120102" y="3681126"/>
            <a:ext cx="26417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项目整合</a:t>
            </a:r>
            <a:endParaRPr lang="zh-CN" altLang="en-US" sz="24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76"/>
          <p:cNvSpPr txBox="1"/>
          <p:nvPr/>
        </p:nvSpPr>
        <p:spPr>
          <a:xfrm>
            <a:off x="5681897" y="4145232"/>
            <a:ext cx="235990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77"/>
          <p:cNvSpPr txBox="1"/>
          <p:nvPr/>
        </p:nvSpPr>
        <p:spPr>
          <a:xfrm>
            <a:off x="6120102" y="4833185"/>
            <a:ext cx="26417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  <a:endParaRPr lang="zh-CN" altLang="en-US" sz="24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本框 78"/>
          <p:cNvSpPr txBox="1"/>
          <p:nvPr/>
        </p:nvSpPr>
        <p:spPr>
          <a:xfrm>
            <a:off x="5681897" y="5294751"/>
            <a:ext cx="235990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快速、全文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178614" y="1340769"/>
            <a:ext cx="452661" cy="443083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TextBox 148"/>
          <p:cNvSpPr txBox="1"/>
          <p:nvPr/>
        </p:nvSpPr>
        <p:spPr>
          <a:xfrm>
            <a:off x="4770648" y="188640"/>
            <a:ext cx="262308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  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 animBg="1"/>
      <p:bldP spid="97" grpId="0" animBg="1"/>
      <p:bldP spid="110" grpId="0"/>
      <p:bldP spid="111" grpId="0"/>
      <p:bldP spid="131" grpId="0"/>
      <p:bldP spid="132" grpId="0"/>
      <p:bldP spid="133" grpId="0"/>
      <p:bldP spid="134" grpId="0"/>
      <p:bldP spid="135" grpId="0"/>
      <p:bldP spid="136" grpId="0"/>
      <p:bldP spid="92" grpId="0" animBg="1"/>
      <p:bldP spid="149" grpId="0"/>
      <p:bldP spid="1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165" y="574040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比较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5340" y="53530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与关系型数据库比较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609725" y="1607185"/>
            <a:ext cx="8366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倒排索引包含两部分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单词词典（Term Dictionary）记录所有文档的单词，记录单词倒排列表的关联关系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单词词典一般比较大，可以通过 B+树实现，以满足查询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倒排列表（positing list） 记录单词对应的文档结合，由倒排索引项组成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倒排索引项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文档id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词频TF 改单词在文档中出现的次数，用于相关性算分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位置(Position)-单词在文档中分词的位置。用于语句搜索(phrase query)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偏移(offset)-记录单词的开始结束位置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0100" y="20891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分词器介绍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597660" y="792480"/>
            <a:ext cx="83667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•Analysis —文本分析是把全文本转换一系列单词(term / token)的过程，也叫分词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•Analysis是通过Analyzer来实现的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可使用Elasticsearch内置的分析器/或者按需定制化分析器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分词器是专门处理分词的组件，Analyzer由三部分组成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Character Filters （针对原始文本处理，例如去除html） / Tokenizer （按照规则 切分为单词）/ Token Filter （将切分的的单词进行加工，小写，删除stopwords, 增加同义词）</a:t>
            </a:r>
            <a:endParaRPr lang="zh-CN" altLang="en-US" sz="2000"/>
          </a:p>
        </p:txBody>
      </p:sp>
      <p:grpSp>
        <p:nvGrpSpPr>
          <p:cNvPr id="2" name="组合 1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en-US" altLang="zh-CN"/>
            </a:p>
          </p:txBody>
        </p:sp>
      </p:grpSp>
      <p:sp>
        <p:nvSpPr>
          <p:cNvPr id="6" name="TextBox 156"/>
          <p:cNvSpPr txBox="1"/>
          <p:nvPr/>
        </p:nvSpPr>
        <p:spPr>
          <a:xfrm>
            <a:off x="558165" y="535305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分词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3829685"/>
            <a:ext cx="8274685" cy="283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0100" y="20891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elasticsearch </a:t>
            </a:r>
            <a:r>
              <a:rPr lang="zh-CN" altLang="en-US" sz="3200" b="1"/>
              <a:t>内置分词起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609725" y="1167130"/>
            <a:ext cx="83667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zh-CN" altLang="en-US" sz="2000"/>
              <a:t>•Standard Analyzer 一默认分词器，按词切分，小写处理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•Simple Analyzer 一按照非字母切分（符号被过滤），小写处理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•Stop Analyzer 一小写处理，停用词过滤（the, a, is）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•Whitespace Analyzer —按照空格切分，不转小写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•Keyword Analyzer —不分词，直接将输入当作输出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•Patter Analyzer —正则表达式，默认\W+ （非字符分隔）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•Language -提供了30多种常见语言的分词器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Customer Analyzer自定义分词器</a:t>
            </a:r>
            <a:endParaRPr lang="zh-CN" altLang="en-US" sz="2000"/>
          </a:p>
        </p:txBody>
      </p:sp>
      <p:grpSp>
        <p:nvGrpSpPr>
          <p:cNvPr id="2" name="组合 1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en-US" altLang="zh-CN"/>
            </a:p>
          </p:txBody>
        </p:sp>
      </p:grpSp>
      <p:sp>
        <p:nvSpPr>
          <p:cNvPr id="6" name="TextBox 156"/>
          <p:cNvSpPr txBox="1"/>
          <p:nvPr/>
        </p:nvSpPr>
        <p:spPr>
          <a:xfrm>
            <a:off x="558165" y="535305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内置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0100" y="208915"/>
            <a:ext cx="553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中文的难点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609725" y="1167130"/>
            <a:ext cx="83667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zh-CN" altLang="en-US" sz="2000"/>
              <a:t>•中文句子，切分成一个一个词（不是一个个字）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•英文中，单词有自然的空格作为分隔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•一句中文，在不同的上下文，有不通的理解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 这个苹果，不大好吃/这个苹果，不大，好吃！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zh-CN" altLang="en-US" sz="2000"/>
              <a:t>• 一些例子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en-US" altLang="zh-CN" sz="2000"/>
              <a:t>	</a:t>
            </a:r>
            <a:r>
              <a:rPr lang="zh-CN" altLang="en-US" sz="2000"/>
              <a:t>他说的确实在理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en-US" altLang="zh-CN" sz="2000"/>
              <a:t>	</a:t>
            </a:r>
            <a:r>
              <a:rPr lang="zh-CN" altLang="en-US" sz="2000"/>
              <a:t>这事的确定不下来</a:t>
            </a:r>
            <a:endParaRPr lang="zh-CN" altLang="en-US" sz="2000"/>
          </a:p>
          <a:p>
            <a:pPr>
              <a:lnSpc>
                <a:spcPct val="180000"/>
              </a:lnSpc>
            </a:pPr>
            <a:r>
              <a:rPr lang="en-US" altLang="zh-CN" sz="2000"/>
              <a:t>	</a:t>
            </a:r>
            <a:r>
              <a:rPr lang="zh-CN" altLang="en-US" sz="2000"/>
              <a:t>方便面</a:t>
            </a:r>
            <a:endParaRPr lang="zh-CN" altLang="en-US" sz="2000"/>
          </a:p>
        </p:txBody>
      </p:sp>
      <p:grpSp>
        <p:nvGrpSpPr>
          <p:cNvPr id="2" name="组合 1"/>
          <p:cNvGrpSpPr/>
          <p:nvPr/>
        </p:nvGrpSpPr>
        <p:grpSpPr>
          <a:xfrm>
            <a:off x="340360" y="133350"/>
            <a:ext cx="1610995" cy="1110615"/>
            <a:chOff x="2713211" y="1988840"/>
            <a:chExt cx="1610824" cy="1452335"/>
          </a:xfrm>
        </p:grpSpPr>
        <p:sp>
          <p:nvSpPr>
            <p:cNvPr id="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en-US" altLang="zh-CN"/>
            </a:p>
          </p:txBody>
        </p:sp>
      </p:grpSp>
      <p:sp>
        <p:nvSpPr>
          <p:cNvPr id="6" name="TextBox 156"/>
          <p:cNvSpPr txBox="1"/>
          <p:nvPr/>
        </p:nvSpPr>
        <p:spPr>
          <a:xfrm>
            <a:off x="558165" y="535305"/>
            <a:ext cx="117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中文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663729" y="1268760"/>
            <a:ext cx="5009922" cy="5009922"/>
          </a:xfrm>
          <a:prstGeom prst="ellipse">
            <a:avLst/>
          </a:prstGeom>
          <a:noFill/>
          <a:ln w="12700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7A08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31849" y="1425946"/>
            <a:ext cx="1181362" cy="1181362"/>
            <a:chOff x="4009355" y="908720"/>
            <a:chExt cx="900100" cy="900100"/>
          </a:xfrm>
        </p:grpSpPr>
        <p:grpSp>
          <p:nvGrpSpPr>
            <p:cNvPr id="14" name="组合 13"/>
            <p:cNvGrpSpPr/>
            <p:nvPr/>
          </p:nvGrpSpPr>
          <p:grpSpPr>
            <a:xfrm>
              <a:off x="4009355" y="908720"/>
              <a:ext cx="900100" cy="900100"/>
              <a:chOff x="1705099" y="2564904"/>
              <a:chExt cx="1800200" cy="18002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KSO_Shape"/>
            <p:cNvSpPr/>
            <p:nvPr/>
          </p:nvSpPr>
          <p:spPr bwMode="auto">
            <a:xfrm>
              <a:off x="4199017" y="1179971"/>
              <a:ext cx="520775" cy="35759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0E647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008AF2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26"/>
          <p:cNvSpPr txBox="1"/>
          <p:nvPr/>
        </p:nvSpPr>
        <p:spPr>
          <a:xfrm>
            <a:off x="2821781" y="1938318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713211" y="2267658"/>
            <a:ext cx="1584176" cy="484779"/>
            <a:chOff x="2713211" y="2267658"/>
            <a:chExt cx="1584176" cy="484779"/>
          </a:xfrm>
        </p:grpSpPr>
        <p:sp>
          <p:nvSpPr>
            <p:cNvPr id="20" name="圆角矩形 19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6"/>
          <p:cNvSpPr txBox="1"/>
          <p:nvPr/>
        </p:nvSpPr>
        <p:spPr>
          <a:xfrm>
            <a:off x="2821781" y="2325381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韩梅梅</a:t>
            </a:r>
            <a:endParaRPr lang="zh-CN" altLang="en-US" b="1" spc="100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4386" y="286013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67176" y="285293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012" y="2860138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4277" y="285928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0164" y="3756000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51940" y="373980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56897" y="330469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80859" y="330710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99235" y="3307103"/>
            <a:ext cx="78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70kg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37173" y="3311046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175cm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9965" y="37560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32216" y="37592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42618" y="4197281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政治面貌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80977" y="4659616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80977" y="4199931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06382" y="420546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未婚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78590" y="419557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04386" y="4657010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13998xxxxxx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80977" y="5102082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电子邮箱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83370" y="5099476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oopic@pic.com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897787" y="1219102"/>
            <a:ext cx="2484723" cy="2484723"/>
            <a:chOff x="1705099" y="2564904"/>
            <a:chExt cx="1800200" cy="1800200"/>
          </a:xfrm>
        </p:grpSpPr>
        <p:sp>
          <p:nvSpPr>
            <p:cNvPr id="44" name="椭圆 4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2"/>
              <a:srcRect/>
              <a:stretch>
                <a:fillRect l="-8516" t="-7216" r="-164560" b="-8003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321723" y="4077072"/>
            <a:ext cx="4729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我们一起</a:t>
            </a:r>
            <a:endParaRPr lang="en-US" altLang="zh-CN" sz="28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创作企业的辉煌，</a:t>
            </a:r>
            <a:br>
              <a:rPr lang="en-US" altLang="zh-CN" sz="28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一起实现我们的理想奋斗。</a:t>
            </a:r>
            <a:endParaRPr lang="zh-CN" altLang="en-US" sz="28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5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350"/>
                            </p:stCondLst>
                            <p:childTnLst>
                              <p:par>
                                <p:cTn id="1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3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2" grpId="0" animBg="1"/>
      <p:bldP spid="18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团队成员介绍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999499" y="1677270"/>
            <a:ext cx="1657077" cy="1657077"/>
            <a:chOff x="1705099" y="2564904"/>
            <a:chExt cx="1800200" cy="1800200"/>
          </a:xfrm>
        </p:grpSpPr>
        <p:sp>
          <p:nvSpPr>
            <p:cNvPr id="13" name="椭圆 12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rcRect/>
              <a:stretch>
                <a:fillRect l="-8516" t="-7216" r="-164560" b="-8003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26"/>
          <p:cNvSpPr txBox="1"/>
          <p:nvPr/>
        </p:nvSpPr>
        <p:spPr>
          <a:xfrm>
            <a:off x="2144519" y="3419405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035949" y="3748745"/>
            <a:ext cx="1584176" cy="484779"/>
            <a:chOff x="2713211" y="2267658"/>
            <a:chExt cx="1584176" cy="484779"/>
          </a:xfrm>
        </p:grpSpPr>
        <p:sp>
          <p:nvSpPr>
            <p:cNvPr id="17" name="圆角矩形 16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26"/>
          <p:cNvSpPr txBox="1"/>
          <p:nvPr/>
        </p:nvSpPr>
        <p:spPr>
          <a:xfrm>
            <a:off x="2144519" y="3806468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韩梅梅</a:t>
            </a:r>
            <a:endParaRPr lang="zh-CN" altLang="en-US" b="1" spc="100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03822" y="4283501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128852" y="2677073"/>
            <a:ext cx="527724" cy="520849"/>
            <a:chOff x="6217935" y="1158425"/>
            <a:chExt cx="527724" cy="520849"/>
          </a:xfrm>
        </p:grpSpPr>
        <p:grpSp>
          <p:nvGrpSpPr>
            <p:cNvPr id="22" name="组合 21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647C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647C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177040" y="1691213"/>
            <a:ext cx="1657077" cy="1657077"/>
            <a:chOff x="1705099" y="2564904"/>
            <a:chExt cx="1800200" cy="1800200"/>
          </a:xfrm>
        </p:grpSpPr>
        <p:sp>
          <p:nvSpPr>
            <p:cNvPr id="27" name="椭圆 26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rcRect/>
              <a:stretch>
                <a:fillRect l="-154157" t="-31921" r="-211373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6"/>
          <p:cNvSpPr txBox="1"/>
          <p:nvPr/>
        </p:nvSpPr>
        <p:spPr>
          <a:xfrm>
            <a:off x="4322060" y="3433348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213490" y="3762688"/>
            <a:ext cx="1584176" cy="484779"/>
            <a:chOff x="2713211" y="2267658"/>
            <a:chExt cx="1584176" cy="484779"/>
          </a:xfrm>
        </p:grpSpPr>
        <p:sp>
          <p:nvSpPr>
            <p:cNvPr id="31" name="圆角矩形 30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26"/>
          <p:cNvSpPr txBox="1"/>
          <p:nvPr/>
        </p:nvSpPr>
        <p:spPr>
          <a:xfrm>
            <a:off x="4322060" y="3820411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李雷雷</a:t>
            </a:r>
            <a:endParaRPr lang="zh-CN" altLang="en-US" b="1" spc="100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81363" y="4297444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306393" y="2691016"/>
            <a:ext cx="527724" cy="520849"/>
            <a:chOff x="6217935" y="1158425"/>
            <a:chExt cx="527724" cy="520849"/>
          </a:xfrm>
        </p:grpSpPr>
        <p:grpSp>
          <p:nvGrpSpPr>
            <p:cNvPr id="36" name="组合 3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374686" y="1691213"/>
            <a:ext cx="1657077" cy="1657077"/>
            <a:chOff x="1705099" y="2564904"/>
            <a:chExt cx="1800200" cy="1800200"/>
          </a:xfrm>
        </p:grpSpPr>
        <p:sp>
          <p:nvSpPr>
            <p:cNvPr id="41" name="椭圆 4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rcRect/>
              <a:stretch>
                <a:fillRect l="-271190" t="-55327" r="-73534" b="-169764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26"/>
          <p:cNvSpPr txBox="1"/>
          <p:nvPr/>
        </p:nvSpPr>
        <p:spPr>
          <a:xfrm>
            <a:off x="6519706" y="3433348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411136" y="3762688"/>
            <a:ext cx="1584176" cy="484779"/>
            <a:chOff x="2713211" y="2267658"/>
            <a:chExt cx="1584176" cy="484779"/>
          </a:xfrm>
        </p:grpSpPr>
        <p:sp>
          <p:nvSpPr>
            <p:cNvPr id="45" name="圆角矩形 44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26"/>
          <p:cNvSpPr txBox="1"/>
          <p:nvPr/>
        </p:nvSpPr>
        <p:spPr>
          <a:xfrm>
            <a:off x="6519706" y="3820411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郝美丽</a:t>
            </a:r>
            <a:endParaRPr lang="zh-CN" altLang="en-US" b="1" spc="100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79009" y="4297444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504039" y="2691016"/>
            <a:ext cx="527724" cy="520849"/>
            <a:chOff x="6217935" y="1158425"/>
            <a:chExt cx="527724" cy="520849"/>
          </a:xfrm>
        </p:grpSpPr>
        <p:grpSp>
          <p:nvGrpSpPr>
            <p:cNvPr id="50" name="组合 49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552227" y="1705156"/>
            <a:ext cx="1657077" cy="1657077"/>
            <a:chOff x="1705099" y="2564904"/>
            <a:chExt cx="1800200" cy="1800200"/>
          </a:xfrm>
        </p:grpSpPr>
        <p:sp>
          <p:nvSpPr>
            <p:cNvPr id="55" name="椭圆 54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rcRect/>
              <a:stretch>
                <a:fillRect l="-341409" t="-44927" r="-13717" b="-11774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26"/>
          <p:cNvSpPr txBox="1"/>
          <p:nvPr/>
        </p:nvSpPr>
        <p:spPr>
          <a:xfrm>
            <a:off x="8697247" y="3447291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r>
              <a:rPr lang="zh-CN" altLang="en-US" sz="1600" b="1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部经理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588677" y="3776631"/>
            <a:ext cx="1584176" cy="484779"/>
            <a:chOff x="2713211" y="2267658"/>
            <a:chExt cx="1584176" cy="484779"/>
          </a:xfrm>
        </p:grpSpPr>
        <p:sp>
          <p:nvSpPr>
            <p:cNvPr id="59" name="圆角矩形 58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26"/>
          <p:cNvSpPr txBox="1"/>
          <p:nvPr/>
        </p:nvSpPr>
        <p:spPr>
          <a:xfrm>
            <a:off x="8697247" y="3834354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韩冬冬</a:t>
            </a:r>
            <a:endParaRPr lang="zh-CN" altLang="en-US" b="1" spc="1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456550" y="4311387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9681580" y="2704959"/>
            <a:ext cx="527724" cy="520849"/>
            <a:chOff x="6217935" y="1158425"/>
            <a:chExt cx="527724" cy="520849"/>
          </a:xfrm>
        </p:grpSpPr>
        <p:grpSp>
          <p:nvGrpSpPr>
            <p:cNvPr id="64" name="组合 63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5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50"/>
                            </p:stCondLst>
                            <p:childTnLst>
                              <p:par>
                                <p:cTn id="5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50"/>
                            </p:stCondLst>
                            <p:childTnLst>
                              <p:par>
                                <p:cTn id="6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00"/>
                            </p:stCondLst>
                            <p:childTnLst>
                              <p:par>
                                <p:cTn id="8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00"/>
                            </p:stCondLst>
                            <p:childTnLst>
                              <p:par>
                                <p:cTn id="9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350"/>
                            </p:stCondLst>
                            <p:childTnLst>
                              <p:par>
                                <p:cTn id="10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049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49"/>
                            </p:stCondLst>
                            <p:childTnLst>
                              <p:par>
                                <p:cTn id="1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549"/>
                            </p:stCondLst>
                            <p:childTnLst>
                              <p:par>
                                <p:cTn id="12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200"/>
                            </p:stCondLst>
                            <p:childTnLst>
                              <p:par>
                                <p:cTn id="1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899"/>
                            </p:stCondLst>
                            <p:childTnLst>
                              <p:par>
                                <p:cTn id="1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399"/>
                            </p:stCondLst>
                            <p:childTnLst>
                              <p:par>
                                <p:cTn id="14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5" grpId="0"/>
      <p:bldP spid="19" grpId="0"/>
      <p:bldP spid="20" grpId="0"/>
      <p:bldP spid="29" grpId="0"/>
      <p:bldP spid="33" grpId="0"/>
      <p:bldP spid="34" grpId="0"/>
      <p:bldP spid="43" grpId="0"/>
      <p:bldP spid="47" grpId="0"/>
      <p:bldP spid="48" grpId="0"/>
      <p:bldP spid="57" grpId="0"/>
      <p:bldP spid="61" grpId="0"/>
      <p:bldP spid="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79565" y="2402786"/>
            <a:ext cx="5544616" cy="1200507"/>
            <a:chOff x="4838820" y="2375552"/>
            <a:chExt cx="5544616" cy="1200507"/>
          </a:xfrm>
        </p:grpSpPr>
        <p:sp>
          <p:nvSpPr>
            <p:cNvPr id="10" name="矩形 3"/>
            <p:cNvSpPr/>
            <p:nvPr/>
          </p:nvSpPr>
          <p:spPr>
            <a:xfrm>
              <a:off x="4838820" y="2375552"/>
              <a:ext cx="5544616" cy="1200507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solidFill>
              <a:srgbClr val="2DB2A4"/>
            </a:solidFill>
            <a:ln w="9525"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3"/>
            <p:cNvSpPr/>
            <p:nvPr/>
          </p:nvSpPr>
          <p:spPr>
            <a:xfrm>
              <a:off x="4945460" y="2471749"/>
              <a:ext cx="5328592" cy="1008112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81163" y="2241590"/>
            <a:ext cx="1610824" cy="1452335"/>
            <a:chOff x="2713211" y="1988840"/>
            <a:chExt cx="1610824" cy="1452335"/>
          </a:xfrm>
        </p:grpSpPr>
        <p:sp>
          <p:nvSpPr>
            <p:cNvPr id="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52"/>
          <p:cNvSpPr txBox="1"/>
          <p:nvPr/>
        </p:nvSpPr>
        <p:spPr>
          <a:xfrm>
            <a:off x="4513411" y="2649106"/>
            <a:ext cx="458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  <a:r>
              <a:rPr lang="en-US" altLang="zh-CN" sz="36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3600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08413" y="3789040"/>
            <a:ext cx="1436675" cy="215444"/>
            <a:chOff x="4369395" y="3284984"/>
            <a:chExt cx="1436675" cy="215444"/>
          </a:xfrm>
        </p:grpSpPr>
        <p:sp>
          <p:nvSpPr>
            <p:cNvPr id="1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年度计划完成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320581" y="3789040"/>
            <a:ext cx="1436675" cy="215444"/>
            <a:chOff x="4369395" y="3284984"/>
            <a:chExt cx="1436675" cy="215444"/>
          </a:xfrm>
        </p:grpSpPr>
        <p:sp>
          <p:nvSpPr>
            <p:cNvPr id="2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项主要工作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829264" y="3789040"/>
            <a:ext cx="1436675" cy="215444"/>
            <a:chOff x="4369395" y="3284984"/>
            <a:chExt cx="1436675" cy="215444"/>
          </a:xfrm>
        </p:grpSpPr>
        <p:sp>
          <p:nvSpPr>
            <p:cNvPr id="5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工作达标情况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4801443" y="4149660"/>
            <a:ext cx="1436675" cy="215444"/>
            <a:chOff x="4369395" y="3284984"/>
            <a:chExt cx="1436675" cy="215444"/>
          </a:xfrm>
        </p:grpSpPr>
        <p:sp>
          <p:nvSpPr>
            <p:cNvPr id="6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工作存在不足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6313611" y="4149660"/>
            <a:ext cx="1436675" cy="215444"/>
            <a:chOff x="4369395" y="3284984"/>
            <a:chExt cx="1436675" cy="215444"/>
          </a:xfrm>
        </p:grpSpPr>
        <p:sp>
          <p:nvSpPr>
            <p:cNvPr id="6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改善不足对策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822294" y="4149660"/>
            <a:ext cx="1436675" cy="215444"/>
            <a:chOff x="4369395" y="3284984"/>
            <a:chExt cx="1436675" cy="215444"/>
          </a:xfrm>
        </p:grpSpPr>
        <p:sp>
          <p:nvSpPr>
            <p:cNvPr id="7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掌握关键要点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DB2A4"/>
              </a:solidFill>
              <a:ln>
                <a:solidFill>
                  <a:srgbClr val="2D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76" name="矩形 7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9" name="Group 18"/>
          <p:cNvGrpSpPr>
            <a:grpSpLocks noChangeAspect="1"/>
          </p:cNvGrpSpPr>
          <p:nvPr/>
        </p:nvGrpSpPr>
        <p:grpSpPr bwMode="auto">
          <a:xfrm>
            <a:off x="2718188" y="2610884"/>
            <a:ext cx="765972" cy="713745"/>
            <a:chOff x="3802" y="2858"/>
            <a:chExt cx="616" cy="574"/>
          </a:xfrm>
          <a:solidFill>
            <a:srgbClr val="2DB2A4"/>
          </a:solidFill>
          <a:effectLst/>
        </p:grpSpPr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年度计划完成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05099" y="482909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5099" y="4397042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5099" y="3964994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5099" y="3460938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5099" y="302889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05099" y="2596842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5099" y="2164794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93131" y="1804754"/>
            <a:ext cx="4464496" cy="3562509"/>
            <a:chOff x="1126939" y="1350372"/>
            <a:chExt cx="4464496" cy="2952328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705099" y="1732746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5099" y="5298013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31172" y="5462354"/>
            <a:ext cx="528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（万元）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353171" y="3528446"/>
            <a:ext cx="827534" cy="1876708"/>
            <a:chOff x="2317725" y="2564904"/>
            <a:chExt cx="827534" cy="2592288"/>
          </a:xfrm>
        </p:grpSpPr>
        <p:sp>
          <p:nvSpPr>
            <p:cNvPr id="33" name="圆角矩形 32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43460" y="2660916"/>
              <a:ext cx="557783" cy="2352928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24721" y="2902876"/>
            <a:ext cx="827534" cy="2502278"/>
            <a:chOff x="2317725" y="2564904"/>
            <a:chExt cx="827534" cy="2592288"/>
          </a:xfrm>
        </p:grpSpPr>
        <p:sp>
          <p:nvSpPr>
            <p:cNvPr id="36" name="圆角矩形 35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43460" y="2654914"/>
              <a:ext cx="557783" cy="2377264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296271" y="2416322"/>
            <a:ext cx="827534" cy="2988832"/>
            <a:chOff x="2317725" y="2564904"/>
            <a:chExt cx="827534" cy="2592288"/>
          </a:xfrm>
        </p:grpSpPr>
        <p:sp>
          <p:nvSpPr>
            <p:cNvPr id="39" name="圆角矩形 38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43460" y="2654914"/>
              <a:ext cx="557783" cy="2412268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70050" y="1929768"/>
            <a:ext cx="827534" cy="3475386"/>
            <a:chOff x="2317725" y="2564904"/>
            <a:chExt cx="827534" cy="2592288"/>
          </a:xfrm>
        </p:grpSpPr>
        <p:sp>
          <p:nvSpPr>
            <p:cNvPr id="42" name="圆角矩形 41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43460" y="2654914"/>
              <a:ext cx="557783" cy="2412268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26"/>
          <p:cNvSpPr txBox="1"/>
          <p:nvPr/>
        </p:nvSpPr>
        <p:spPr>
          <a:xfrm>
            <a:off x="2281163" y="3009726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50%</a:t>
            </a:r>
            <a:endParaRPr lang="en-US" altLang="zh-CN" sz="2800" b="1" spc="100" dirty="0" smtClean="0">
              <a:solidFill>
                <a:srgbClr val="0E647C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文本框 26"/>
          <p:cNvSpPr txBox="1"/>
          <p:nvPr/>
        </p:nvSpPr>
        <p:spPr>
          <a:xfrm>
            <a:off x="2281163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6"/>
          <p:cNvSpPr txBox="1"/>
          <p:nvPr/>
        </p:nvSpPr>
        <p:spPr>
          <a:xfrm>
            <a:off x="3217267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spc="100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26"/>
          <p:cNvSpPr txBox="1"/>
          <p:nvPr/>
        </p:nvSpPr>
        <p:spPr>
          <a:xfrm>
            <a:off x="4225379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spc="100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26"/>
          <p:cNvSpPr txBox="1"/>
          <p:nvPr/>
        </p:nvSpPr>
        <p:spPr>
          <a:xfrm>
            <a:off x="5161483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000" b="1" spc="100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26"/>
          <p:cNvSpPr txBox="1"/>
          <p:nvPr/>
        </p:nvSpPr>
        <p:spPr>
          <a:xfrm>
            <a:off x="3217267" y="2361654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7</a:t>
            </a:r>
            <a:r>
              <a:rPr lang="en-US" altLang="zh-CN" sz="2800" b="1" spc="100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0%</a:t>
            </a:r>
            <a:endParaRPr lang="en-US" altLang="zh-CN" sz="2800" b="1" spc="100" dirty="0" smtClean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文本框 26"/>
          <p:cNvSpPr txBox="1"/>
          <p:nvPr/>
        </p:nvSpPr>
        <p:spPr>
          <a:xfrm>
            <a:off x="4225379" y="1857598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8</a:t>
            </a:r>
            <a:r>
              <a:rPr lang="en-US" altLang="zh-CN" sz="2800" b="1" spc="100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5</a:t>
            </a:r>
            <a:r>
              <a:rPr lang="en-US" altLang="zh-CN" sz="2800" b="1" spc="100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%</a:t>
            </a:r>
            <a:endParaRPr lang="en-US" altLang="zh-CN" sz="2800" b="1" spc="100" dirty="0" smtClean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文本框 26"/>
          <p:cNvSpPr txBox="1"/>
          <p:nvPr/>
        </p:nvSpPr>
        <p:spPr>
          <a:xfrm>
            <a:off x="5198045" y="1372706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9</a:t>
            </a:r>
            <a:r>
              <a:rPr lang="en-US" altLang="zh-CN" sz="2800" b="1" spc="100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5</a:t>
            </a:r>
            <a:r>
              <a:rPr lang="en-US" altLang="zh-CN" sz="2800" b="1" spc="100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%</a:t>
            </a:r>
            <a:endParaRPr lang="en-US" altLang="zh-CN" sz="2800" b="1" spc="100" dirty="0" smtClean="0">
              <a:solidFill>
                <a:srgbClr val="92D05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33691" y="2060848"/>
            <a:ext cx="403244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33691" y="1727456"/>
            <a:ext cx="20593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033691" y="3415409"/>
            <a:ext cx="1584176" cy="484779"/>
            <a:chOff x="2713211" y="2267658"/>
            <a:chExt cx="1584176" cy="484779"/>
          </a:xfrm>
        </p:grpSpPr>
        <p:sp>
          <p:nvSpPr>
            <p:cNvPr id="55" name="圆角矩形 54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26"/>
          <p:cNvSpPr txBox="1"/>
          <p:nvPr/>
        </p:nvSpPr>
        <p:spPr>
          <a:xfrm>
            <a:off x="7142261" y="3473132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全年总额</a:t>
            </a:r>
            <a:endParaRPr lang="zh-CN" altLang="en-US" b="1" spc="1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15336" y="3976028"/>
            <a:ext cx="30243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13,648,258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7946199" y="493758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>
            <a:off x="7946199" y="5283502"/>
            <a:ext cx="108000" cy="108000"/>
          </a:xfrm>
          <a:prstGeom prst="ellipse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249715" y="4885482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毛利润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249715" y="5229780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纯利润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8160485" y="5283502"/>
            <a:ext cx="108000" cy="108000"/>
          </a:xfrm>
          <a:prstGeom prst="ellipse">
            <a:avLst/>
          </a:prstGeom>
          <a:solidFill>
            <a:srgbClr val="2D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8366289" y="5283502"/>
            <a:ext cx="108000" cy="108000"/>
          </a:xfrm>
          <a:prstGeom prst="ellipse">
            <a:avLst/>
          </a:prstGeom>
          <a:solidFill>
            <a:srgbClr val="F77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8570974" y="5283502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50"/>
                            </p:stCondLst>
                            <p:childTnLst>
                              <p:par>
                                <p:cTn id="8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250"/>
                            </p:stCondLst>
                            <p:childTnLst>
                              <p:par>
                                <p:cTn id="9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50"/>
                            </p:stCondLst>
                            <p:childTnLst>
                              <p:par>
                                <p:cTn id="9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50"/>
                            </p:stCondLst>
                            <p:childTnLst>
                              <p:par>
                                <p:cTn id="10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750"/>
                            </p:stCondLst>
                            <p:childTnLst>
                              <p:par>
                                <p:cTn id="1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2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5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749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449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149"/>
                            </p:stCondLst>
                            <p:childTnLst>
                              <p:par>
                                <p:cTn id="1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649"/>
                            </p:stCondLst>
                            <p:childTnLst>
                              <p:par>
                                <p:cTn id="1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149"/>
                            </p:stCondLst>
                            <p:childTnLst>
                              <p:par>
                                <p:cTn id="1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549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049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549"/>
                            </p:stCondLst>
                            <p:childTnLst>
                              <p:par>
                                <p:cTn id="1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8049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549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9049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9549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49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9" grpId="0"/>
      <p:bldP spid="30" grpId="0"/>
      <p:bldP spid="31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7" grpId="0"/>
      <p:bldP spid="58" grpId="0"/>
      <p:bldP spid="59" grpId="0" animBg="1"/>
      <p:bldP spid="60" grpId="0" animBg="1"/>
      <p:bldP spid="61" grpId="0"/>
      <p:bldP spid="62" grpId="0"/>
      <p:bldP spid="63" grpId="0" animBg="1"/>
      <p:bldP spid="64" grpId="0" animBg="1"/>
      <p:bldP spid="6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项主要工作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4736468" y="1362793"/>
            <a:ext cx="1613372" cy="1827513"/>
            <a:chOff x="4394113" y="1705998"/>
            <a:chExt cx="1613372" cy="1827513"/>
          </a:xfrm>
        </p:grpSpPr>
        <p:sp>
          <p:nvSpPr>
            <p:cNvPr id="13" name="Freeform 5"/>
            <p:cNvSpPr/>
            <p:nvPr/>
          </p:nvSpPr>
          <p:spPr bwMode="auto">
            <a:xfrm>
              <a:off x="4394113" y="1705998"/>
              <a:ext cx="1613372" cy="182751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"/>
            <p:cNvSpPr/>
            <p:nvPr/>
          </p:nvSpPr>
          <p:spPr bwMode="auto">
            <a:xfrm rot="21299021">
              <a:off x="4546513" y="1858398"/>
              <a:ext cx="1322994" cy="149859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047663" y="1777284"/>
            <a:ext cx="1005403" cy="873900"/>
            <a:chOff x="4621799" y="1778517"/>
            <a:chExt cx="1005403" cy="873900"/>
          </a:xfrm>
        </p:grpSpPr>
        <p:grpSp>
          <p:nvGrpSpPr>
            <p:cNvPr id="16" name="组合 15"/>
            <p:cNvGrpSpPr/>
            <p:nvPr/>
          </p:nvGrpSpPr>
          <p:grpSpPr>
            <a:xfrm>
              <a:off x="4921406" y="1778517"/>
              <a:ext cx="390724" cy="386695"/>
              <a:chOff x="6967126" y="4092464"/>
              <a:chExt cx="453105" cy="448433"/>
            </a:xfrm>
            <a:solidFill>
              <a:schemeClr val="bg1"/>
            </a:solidFill>
            <a:effectLst/>
          </p:grpSpPr>
          <p:sp>
            <p:nvSpPr>
              <p:cNvPr id="18" name="Freeform 136"/>
              <p:cNvSpPr/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0E6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0E64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621799" y="231386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0E647C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BrowalliaUPC" panose="020B0604020202020204" pitchFamily="34" charset="-34"/>
                </a:rPr>
                <a:t>添加标题</a:t>
              </a:r>
              <a:endParaRPr lang="zh-CN" altLang="en-US" sz="1600" dirty="0">
                <a:solidFill>
                  <a:srgbClr val="0E647C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flipH="1">
            <a:off x="6053066" y="2359312"/>
            <a:ext cx="1584176" cy="1827513"/>
            <a:chOff x="4394113" y="1705998"/>
            <a:chExt cx="1613372" cy="1827513"/>
          </a:xfrm>
        </p:grpSpPr>
        <p:sp>
          <p:nvSpPr>
            <p:cNvPr id="21" name="Freeform 5"/>
            <p:cNvSpPr/>
            <p:nvPr/>
          </p:nvSpPr>
          <p:spPr bwMode="auto">
            <a:xfrm>
              <a:off x="4394113" y="1705998"/>
              <a:ext cx="1613372" cy="182751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5"/>
            <p:cNvSpPr/>
            <p:nvPr/>
          </p:nvSpPr>
          <p:spPr bwMode="auto">
            <a:xfrm rot="21299021">
              <a:off x="4546513" y="1858398"/>
              <a:ext cx="1322994" cy="149859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67967" y="2799613"/>
            <a:ext cx="1005403" cy="781385"/>
            <a:chOff x="6099245" y="2439326"/>
            <a:chExt cx="1005403" cy="781385"/>
          </a:xfrm>
        </p:grpSpPr>
        <p:grpSp>
          <p:nvGrpSpPr>
            <p:cNvPr id="24" name="组合 23"/>
            <p:cNvGrpSpPr/>
            <p:nvPr/>
          </p:nvGrpSpPr>
          <p:grpSpPr>
            <a:xfrm>
              <a:off x="6438208" y="2439326"/>
              <a:ext cx="373402" cy="357114"/>
              <a:chOff x="6042259" y="5362013"/>
              <a:chExt cx="464982" cy="444699"/>
            </a:xfrm>
            <a:solidFill>
              <a:schemeClr val="bg1"/>
            </a:solidFill>
          </p:grpSpPr>
          <p:sp>
            <p:nvSpPr>
              <p:cNvPr id="26" name="Freeform 25"/>
              <p:cNvSpPr/>
              <p:nvPr/>
            </p:nvSpPr>
            <p:spPr bwMode="auto">
              <a:xfrm>
                <a:off x="6212692" y="5681688"/>
                <a:ext cx="125025" cy="125024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2DB2A4"/>
                  </a:solidFill>
                </a:endParaRPr>
              </a:p>
            </p:txBody>
          </p:sp>
          <p:sp>
            <p:nvSpPr>
              <p:cNvPr id="27" name="任意多边形 26"/>
              <p:cNvSpPr>
                <a:spLocks noChangeArrowheads="1"/>
              </p:cNvSpPr>
              <p:nvPr/>
            </p:nvSpPr>
            <p:spPr bwMode="auto">
              <a:xfrm>
                <a:off x="6042259" y="5362013"/>
                <a:ext cx="464982" cy="338443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solidFill>
                <a:srgbClr val="2DB2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6099245" y="2882157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2DB2A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BrowalliaUPC" panose="020B0604020202020204" pitchFamily="34" charset="-34"/>
                </a:rPr>
                <a:t>添加标题</a:t>
              </a:r>
              <a:endParaRPr lang="zh-CN" altLang="en-US" sz="1600" dirty="0">
                <a:solidFill>
                  <a:srgbClr val="2DB2A4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39742" y="3135680"/>
            <a:ext cx="1613372" cy="1827513"/>
            <a:chOff x="4394113" y="1705998"/>
            <a:chExt cx="1613372" cy="1827513"/>
          </a:xfrm>
        </p:grpSpPr>
        <p:sp>
          <p:nvSpPr>
            <p:cNvPr id="29" name="Freeform 5"/>
            <p:cNvSpPr/>
            <p:nvPr/>
          </p:nvSpPr>
          <p:spPr bwMode="auto">
            <a:xfrm>
              <a:off x="4394113" y="1705998"/>
              <a:ext cx="1613372" cy="182751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"/>
            <p:cNvSpPr/>
            <p:nvPr/>
          </p:nvSpPr>
          <p:spPr bwMode="auto">
            <a:xfrm rot="21299021">
              <a:off x="4546513" y="1858398"/>
              <a:ext cx="1322994" cy="149859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27774" y="3411721"/>
            <a:ext cx="1005403" cy="987347"/>
            <a:chOff x="5084684" y="3625488"/>
            <a:chExt cx="950001" cy="779188"/>
          </a:xfrm>
        </p:grpSpPr>
        <p:grpSp>
          <p:nvGrpSpPr>
            <p:cNvPr id="32" name="Group 18"/>
            <p:cNvGrpSpPr>
              <a:grpSpLocks noChangeAspect="1"/>
            </p:cNvGrpSpPr>
            <p:nvPr/>
          </p:nvGrpSpPr>
          <p:grpSpPr bwMode="auto">
            <a:xfrm>
              <a:off x="5355142" y="3625488"/>
              <a:ext cx="385124" cy="333775"/>
              <a:chOff x="3525" y="1887"/>
              <a:chExt cx="630" cy="546"/>
            </a:xfrm>
            <a:solidFill>
              <a:schemeClr val="bg1"/>
            </a:solidFill>
            <a:effectLst/>
          </p:grpSpPr>
          <p:sp>
            <p:nvSpPr>
              <p:cNvPr id="34" name="Freeform 19"/>
              <p:cNvSpPr/>
              <p:nvPr/>
            </p:nvSpPr>
            <p:spPr bwMode="auto">
              <a:xfrm>
                <a:off x="3623" y="2117"/>
                <a:ext cx="129" cy="227"/>
              </a:xfrm>
              <a:custGeom>
                <a:avLst/>
                <a:gdLst>
                  <a:gd name="T0" fmla="*/ 4 w 54"/>
                  <a:gd name="T1" fmla="*/ 95 h 95"/>
                  <a:gd name="T2" fmla="*/ 49 w 54"/>
                  <a:gd name="T3" fmla="*/ 95 h 95"/>
                  <a:gd name="T4" fmla="*/ 54 w 54"/>
                  <a:gd name="T5" fmla="*/ 90 h 95"/>
                  <a:gd name="T6" fmla="*/ 54 w 54"/>
                  <a:gd name="T7" fmla="*/ 4 h 95"/>
                  <a:gd name="T8" fmla="*/ 49 w 54"/>
                  <a:gd name="T9" fmla="*/ 0 h 95"/>
                  <a:gd name="T10" fmla="*/ 4 w 54"/>
                  <a:gd name="T11" fmla="*/ 0 h 95"/>
                  <a:gd name="T12" fmla="*/ 0 w 54"/>
                  <a:gd name="T13" fmla="*/ 4 h 95"/>
                  <a:gd name="T14" fmla="*/ 0 w 54"/>
                  <a:gd name="T15" fmla="*/ 90 h 95"/>
                  <a:gd name="T16" fmla="*/ 4 w 54"/>
                  <a:gd name="T1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95">
                    <a:moveTo>
                      <a:pt x="4" y="95"/>
                    </a:moveTo>
                    <a:cubicBezTo>
                      <a:pt x="49" y="95"/>
                      <a:pt x="49" y="95"/>
                      <a:pt x="49" y="95"/>
                    </a:cubicBezTo>
                    <a:cubicBezTo>
                      <a:pt x="52" y="95"/>
                      <a:pt x="54" y="93"/>
                      <a:pt x="54" y="9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2" y="95"/>
                      <a:pt x="4" y="95"/>
                    </a:cubicBezTo>
                    <a:close/>
                  </a:path>
                </a:pathLst>
              </a:custGeom>
              <a:solidFill>
                <a:srgbClr val="F77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srgbClr val="F77A08"/>
                  </a:solidFill>
                </a:endParaRPr>
              </a:p>
            </p:txBody>
          </p:sp>
          <p:sp>
            <p:nvSpPr>
              <p:cNvPr id="35" name="Freeform 20"/>
              <p:cNvSpPr/>
              <p:nvPr/>
            </p:nvSpPr>
            <p:spPr bwMode="auto">
              <a:xfrm>
                <a:off x="3809" y="2033"/>
                <a:ext cx="129" cy="311"/>
              </a:xfrm>
              <a:custGeom>
                <a:avLst/>
                <a:gdLst>
                  <a:gd name="T0" fmla="*/ 5 w 54"/>
                  <a:gd name="T1" fmla="*/ 130 h 130"/>
                  <a:gd name="T2" fmla="*/ 50 w 54"/>
                  <a:gd name="T3" fmla="*/ 130 h 130"/>
                  <a:gd name="T4" fmla="*/ 54 w 54"/>
                  <a:gd name="T5" fmla="*/ 125 h 130"/>
                  <a:gd name="T6" fmla="*/ 54 w 54"/>
                  <a:gd name="T7" fmla="*/ 5 h 130"/>
                  <a:gd name="T8" fmla="*/ 50 w 54"/>
                  <a:gd name="T9" fmla="*/ 0 h 130"/>
                  <a:gd name="T10" fmla="*/ 5 w 54"/>
                  <a:gd name="T11" fmla="*/ 0 h 130"/>
                  <a:gd name="T12" fmla="*/ 0 w 54"/>
                  <a:gd name="T13" fmla="*/ 5 h 130"/>
                  <a:gd name="T14" fmla="*/ 0 w 54"/>
                  <a:gd name="T15" fmla="*/ 125 h 130"/>
                  <a:gd name="T16" fmla="*/ 5 w 54"/>
                  <a:gd name="T1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30">
                    <a:moveTo>
                      <a:pt x="5" y="130"/>
                    </a:moveTo>
                    <a:cubicBezTo>
                      <a:pt x="50" y="130"/>
                      <a:pt x="50" y="130"/>
                      <a:pt x="50" y="130"/>
                    </a:cubicBezTo>
                    <a:cubicBezTo>
                      <a:pt x="52" y="130"/>
                      <a:pt x="54" y="128"/>
                      <a:pt x="54" y="12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8"/>
                      <a:pt x="2" y="130"/>
                      <a:pt x="5" y="130"/>
                    </a:cubicBezTo>
                    <a:close/>
                  </a:path>
                </a:pathLst>
              </a:custGeom>
              <a:solidFill>
                <a:srgbClr val="F77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srgbClr val="F77A08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 bwMode="auto">
              <a:xfrm>
                <a:off x="3997" y="1964"/>
                <a:ext cx="129" cy="380"/>
              </a:xfrm>
              <a:custGeom>
                <a:avLst/>
                <a:gdLst>
                  <a:gd name="T0" fmla="*/ 4 w 54"/>
                  <a:gd name="T1" fmla="*/ 159 h 159"/>
                  <a:gd name="T2" fmla="*/ 49 w 54"/>
                  <a:gd name="T3" fmla="*/ 159 h 159"/>
                  <a:gd name="T4" fmla="*/ 54 w 54"/>
                  <a:gd name="T5" fmla="*/ 154 h 159"/>
                  <a:gd name="T6" fmla="*/ 54 w 54"/>
                  <a:gd name="T7" fmla="*/ 5 h 159"/>
                  <a:gd name="T8" fmla="*/ 49 w 54"/>
                  <a:gd name="T9" fmla="*/ 0 h 159"/>
                  <a:gd name="T10" fmla="*/ 4 w 54"/>
                  <a:gd name="T11" fmla="*/ 0 h 159"/>
                  <a:gd name="T12" fmla="*/ 0 w 54"/>
                  <a:gd name="T13" fmla="*/ 5 h 159"/>
                  <a:gd name="T14" fmla="*/ 0 w 54"/>
                  <a:gd name="T15" fmla="*/ 154 h 159"/>
                  <a:gd name="T16" fmla="*/ 4 w 54"/>
                  <a:gd name="T1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59">
                    <a:moveTo>
                      <a:pt x="4" y="159"/>
                    </a:moveTo>
                    <a:cubicBezTo>
                      <a:pt x="49" y="159"/>
                      <a:pt x="49" y="159"/>
                      <a:pt x="49" y="159"/>
                    </a:cubicBezTo>
                    <a:cubicBezTo>
                      <a:pt x="52" y="159"/>
                      <a:pt x="54" y="157"/>
                      <a:pt x="54" y="15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59"/>
                      <a:pt x="4" y="159"/>
                    </a:cubicBezTo>
                    <a:close/>
                  </a:path>
                </a:pathLst>
              </a:custGeom>
              <a:solidFill>
                <a:srgbClr val="F77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srgbClr val="F77A08"/>
                  </a:solidFill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3525" y="1887"/>
                <a:ext cx="630" cy="546"/>
              </a:xfrm>
              <a:custGeom>
                <a:avLst/>
                <a:gdLst>
                  <a:gd name="T0" fmla="*/ 253 w 264"/>
                  <a:gd name="T1" fmla="*/ 206 h 228"/>
                  <a:gd name="T2" fmla="*/ 23 w 264"/>
                  <a:gd name="T3" fmla="*/ 206 h 228"/>
                  <a:gd name="T4" fmla="*/ 22 w 264"/>
                  <a:gd name="T5" fmla="*/ 206 h 228"/>
                  <a:gd name="T6" fmla="*/ 22 w 264"/>
                  <a:gd name="T7" fmla="*/ 11 h 228"/>
                  <a:gd name="T8" fmla="*/ 11 w 264"/>
                  <a:gd name="T9" fmla="*/ 0 h 228"/>
                  <a:gd name="T10" fmla="*/ 0 w 264"/>
                  <a:gd name="T11" fmla="*/ 11 h 228"/>
                  <a:gd name="T12" fmla="*/ 0 w 264"/>
                  <a:gd name="T13" fmla="*/ 206 h 228"/>
                  <a:gd name="T14" fmla="*/ 23 w 264"/>
                  <a:gd name="T15" fmla="*/ 228 h 228"/>
                  <a:gd name="T16" fmla="*/ 253 w 264"/>
                  <a:gd name="T17" fmla="*/ 228 h 228"/>
                  <a:gd name="T18" fmla="*/ 264 w 264"/>
                  <a:gd name="T19" fmla="*/ 217 h 228"/>
                  <a:gd name="T20" fmla="*/ 253 w 264"/>
                  <a:gd name="T21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228">
                    <a:moveTo>
                      <a:pt x="253" y="206"/>
                    </a:moveTo>
                    <a:cubicBezTo>
                      <a:pt x="23" y="206"/>
                      <a:pt x="23" y="206"/>
                      <a:pt x="23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8"/>
                      <a:pt x="10" y="228"/>
                      <a:pt x="23" y="228"/>
                    </a:cubicBezTo>
                    <a:cubicBezTo>
                      <a:pt x="253" y="228"/>
                      <a:pt x="253" y="228"/>
                      <a:pt x="253" y="228"/>
                    </a:cubicBezTo>
                    <a:cubicBezTo>
                      <a:pt x="259" y="228"/>
                      <a:pt x="264" y="223"/>
                      <a:pt x="264" y="217"/>
                    </a:cubicBezTo>
                    <a:cubicBezTo>
                      <a:pt x="264" y="211"/>
                      <a:pt x="259" y="206"/>
                      <a:pt x="253" y="206"/>
                    </a:cubicBezTo>
                    <a:close/>
                  </a:path>
                </a:pathLst>
              </a:custGeom>
              <a:solidFill>
                <a:srgbClr val="F77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5084684" y="4137498"/>
              <a:ext cx="950001" cy="267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F77A08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BrowalliaUPC" panose="020B0604020202020204" pitchFamily="34" charset="-34"/>
                </a:rPr>
                <a:t>添加标题</a:t>
              </a:r>
              <a:endParaRPr lang="zh-CN" altLang="en-US" sz="1600" dirty="0">
                <a:solidFill>
                  <a:srgbClr val="F77A08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5870064" y="4176088"/>
            <a:ext cx="1584176" cy="1827513"/>
            <a:chOff x="4394113" y="1705998"/>
            <a:chExt cx="1613372" cy="1827513"/>
          </a:xfrm>
        </p:grpSpPr>
        <p:sp>
          <p:nvSpPr>
            <p:cNvPr id="39" name="Freeform 5"/>
            <p:cNvSpPr/>
            <p:nvPr/>
          </p:nvSpPr>
          <p:spPr bwMode="auto">
            <a:xfrm>
              <a:off x="4394113" y="1705998"/>
              <a:ext cx="1613372" cy="182751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"/>
            <p:cNvSpPr/>
            <p:nvPr/>
          </p:nvSpPr>
          <p:spPr bwMode="auto">
            <a:xfrm rot="21299021">
              <a:off x="4546513" y="1858398"/>
              <a:ext cx="1322994" cy="1498593"/>
            </a:xfrm>
            <a:custGeom>
              <a:avLst/>
              <a:gdLst>
                <a:gd name="T0" fmla="*/ 932 w 932"/>
                <a:gd name="T1" fmla="*/ 466 h 1056"/>
                <a:gd name="T2" fmla="*/ 466 w 932"/>
                <a:gd name="T3" fmla="*/ 0 h 1056"/>
                <a:gd name="T4" fmla="*/ 0 w 932"/>
                <a:gd name="T5" fmla="*/ 466 h 1056"/>
                <a:gd name="T6" fmla="*/ 466 w 932"/>
                <a:gd name="T7" fmla="*/ 931 h 1056"/>
                <a:gd name="T8" fmla="*/ 560 w 932"/>
                <a:gd name="T9" fmla="*/ 922 h 1056"/>
                <a:gd name="T10" fmla="*/ 557 w 932"/>
                <a:gd name="T11" fmla="*/ 1056 h 1056"/>
                <a:gd name="T12" fmla="*/ 899 w 932"/>
                <a:gd name="T13" fmla="*/ 644 h 1056"/>
                <a:gd name="T14" fmla="*/ 932 w 932"/>
                <a:gd name="T15" fmla="*/ 46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2" h="1056">
                  <a:moveTo>
                    <a:pt x="932" y="466"/>
                  </a:moveTo>
                  <a:cubicBezTo>
                    <a:pt x="932" y="208"/>
                    <a:pt x="723" y="0"/>
                    <a:pt x="466" y="0"/>
                  </a:cubicBezTo>
                  <a:cubicBezTo>
                    <a:pt x="209" y="0"/>
                    <a:pt x="0" y="208"/>
                    <a:pt x="0" y="466"/>
                  </a:cubicBezTo>
                  <a:cubicBezTo>
                    <a:pt x="0" y="723"/>
                    <a:pt x="209" y="931"/>
                    <a:pt x="466" y="931"/>
                  </a:cubicBezTo>
                  <a:cubicBezTo>
                    <a:pt x="498" y="931"/>
                    <a:pt x="529" y="928"/>
                    <a:pt x="560" y="922"/>
                  </a:cubicBezTo>
                  <a:cubicBezTo>
                    <a:pt x="557" y="1056"/>
                    <a:pt x="557" y="1056"/>
                    <a:pt x="557" y="1056"/>
                  </a:cubicBezTo>
                  <a:cubicBezTo>
                    <a:pt x="788" y="907"/>
                    <a:pt x="875" y="713"/>
                    <a:pt x="899" y="644"/>
                  </a:cubicBezTo>
                  <a:cubicBezTo>
                    <a:pt x="920" y="591"/>
                    <a:pt x="932" y="526"/>
                    <a:pt x="932" y="466"/>
                  </a:cubicBezTo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159450" y="4518393"/>
            <a:ext cx="1005403" cy="868051"/>
            <a:chOff x="6423403" y="4399738"/>
            <a:chExt cx="1005403" cy="868051"/>
          </a:xfrm>
        </p:grpSpPr>
        <p:sp>
          <p:nvSpPr>
            <p:cNvPr id="42" name="Freeform 18"/>
            <p:cNvSpPr>
              <a:spLocks noEditPoints="1"/>
            </p:cNvSpPr>
            <p:nvPr/>
          </p:nvSpPr>
          <p:spPr bwMode="auto">
            <a:xfrm>
              <a:off x="6739622" y="4399738"/>
              <a:ext cx="371762" cy="370579"/>
            </a:xfrm>
            <a:custGeom>
              <a:avLst/>
              <a:gdLst>
                <a:gd name="T0" fmla="*/ 52 w 341"/>
                <a:gd name="T1" fmla="*/ 0 h 340"/>
                <a:gd name="T2" fmla="*/ 289 w 341"/>
                <a:gd name="T3" fmla="*/ 0 h 340"/>
                <a:gd name="T4" fmla="*/ 341 w 341"/>
                <a:gd name="T5" fmla="*/ 51 h 340"/>
                <a:gd name="T6" fmla="*/ 341 w 341"/>
                <a:gd name="T7" fmla="*/ 289 h 340"/>
                <a:gd name="T8" fmla="*/ 289 w 341"/>
                <a:gd name="T9" fmla="*/ 340 h 340"/>
                <a:gd name="T10" fmla="*/ 52 w 341"/>
                <a:gd name="T11" fmla="*/ 340 h 340"/>
                <a:gd name="T12" fmla="*/ 0 w 341"/>
                <a:gd name="T13" fmla="*/ 289 h 340"/>
                <a:gd name="T14" fmla="*/ 0 w 341"/>
                <a:gd name="T15" fmla="*/ 51 h 340"/>
                <a:gd name="T16" fmla="*/ 52 w 341"/>
                <a:gd name="T17" fmla="*/ 0 h 340"/>
                <a:gd name="T18" fmla="*/ 71 w 341"/>
                <a:gd name="T19" fmla="*/ 37 h 340"/>
                <a:gd name="T20" fmla="*/ 38 w 341"/>
                <a:gd name="T21" fmla="*/ 70 h 340"/>
                <a:gd name="T22" fmla="*/ 38 w 341"/>
                <a:gd name="T23" fmla="*/ 269 h 340"/>
                <a:gd name="T24" fmla="*/ 71 w 341"/>
                <a:gd name="T25" fmla="*/ 302 h 340"/>
                <a:gd name="T26" fmla="*/ 270 w 341"/>
                <a:gd name="T27" fmla="*/ 302 h 340"/>
                <a:gd name="T28" fmla="*/ 303 w 341"/>
                <a:gd name="T29" fmla="*/ 269 h 340"/>
                <a:gd name="T30" fmla="*/ 303 w 341"/>
                <a:gd name="T31" fmla="*/ 70 h 340"/>
                <a:gd name="T32" fmla="*/ 270 w 341"/>
                <a:gd name="T33" fmla="*/ 37 h 340"/>
                <a:gd name="T34" fmla="*/ 71 w 341"/>
                <a:gd name="T35" fmla="*/ 37 h 340"/>
                <a:gd name="T36" fmla="*/ 170 w 341"/>
                <a:gd name="T37" fmla="*/ 244 h 340"/>
                <a:gd name="T38" fmla="*/ 157 w 341"/>
                <a:gd name="T39" fmla="*/ 258 h 340"/>
                <a:gd name="T40" fmla="*/ 157 w 341"/>
                <a:gd name="T41" fmla="*/ 283 h 340"/>
                <a:gd name="T42" fmla="*/ 170 w 341"/>
                <a:gd name="T43" fmla="*/ 296 h 340"/>
                <a:gd name="T44" fmla="*/ 184 w 341"/>
                <a:gd name="T45" fmla="*/ 283 h 340"/>
                <a:gd name="T46" fmla="*/ 184 w 341"/>
                <a:gd name="T47" fmla="*/ 258 h 340"/>
                <a:gd name="T48" fmla="*/ 170 w 341"/>
                <a:gd name="T49" fmla="*/ 244 h 340"/>
                <a:gd name="T50" fmla="*/ 245 w 341"/>
                <a:gd name="T51" fmla="*/ 170 h 340"/>
                <a:gd name="T52" fmla="*/ 259 w 341"/>
                <a:gd name="T53" fmla="*/ 183 h 340"/>
                <a:gd name="T54" fmla="*/ 284 w 341"/>
                <a:gd name="T55" fmla="*/ 183 h 340"/>
                <a:gd name="T56" fmla="*/ 297 w 341"/>
                <a:gd name="T57" fmla="*/ 170 h 340"/>
                <a:gd name="T58" fmla="*/ 284 w 341"/>
                <a:gd name="T59" fmla="*/ 156 h 340"/>
                <a:gd name="T60" fmla="*/ 259 w 341"/>
                <a:gd name="T61" fmla="*/ 156 h 340"/>
                <a:gd name="T62" fmla="*/ 245 w 341"/>
                <a:gd name="T63" fmla="*/ 170 h 340"/>
                <a:gd name="T64" fmla="*/ 170 w 341"/>
                <a:gd name="T65" fmla="*/ 43 h 340"/>
                <a:gd name="T66" fmla="*/ 157 w 341"/>
                <a:gd name="T67" fmla="*/ 57 h 340"/>
                <a:gd name="T68" fmla="*/ 157 w 341"/>
                <a:gd name="T69" fmla="*/ 82 h 340"/>
                <a:gd name="T70" fmla="*/ 170 w 341"/>
                <a:gd name="T71" fmla="*/ 95 h 340"/>
                <a:gd name="T72" fmla="*/ 184 w 341"/>
                <a:gd name="T73" fmla="*/ 82 h 340"/>
                <a:gd name="T74" fmla="*/ 184 w 341"/>
                <a:gd name="T75" fmla="*/ 57 h 340"/>
                <a:gd name="T76" fmla="*/ 170 w 341"/>
                <a:gd name="T77" fmla="*/ 43 h 340"/>
                <a:gd name="T78" fmla="*/ 189 w 341"/>
                <a:gd name="T79" fmla="*/ 172 h 340"/>
                <a:gd name="T80" fmla="*/ 217 w 341"/>
                <a:gd name="T81" fmla="*/ 143 h 340"/>
                <a:gd name="T82" fmla="*/ 217 w 341"/>
                <a:gd name="T83" fmla="*/ 125 h 340"/>
                <a:gd name="T84" fmla="*/ 199 w 341"/>
                <a:gd name="T85" fmla="*/ 125 h 340"/>
                <a:gd name="T86" fmla="*/ 173 w 341"/>
                <a:gd name="T87" fmla="*/ 152 h 340"/>
                <a:gd name="T88" fmla="*/ 170 w 341"/>
                <a:gd name="T89" fmla="*/ 152 h 340"/>
                <a:gd name="T90" fmla="*/ 166 w 341"/>
                <a:gd name="T91" fmla="*/ 152 h 340"/>
                <a:gd name="T92" fmla="*/ 114 w 341"/>
                <a:gd name="T93" fmla="*/ 98 h 340"/>
                <a:gd name="T94" fmla="*/ 101 w 341"/>
                <a:gd name="T95" fmla="*/ 98 h 340"/>
                <a:gd name="T96" fmla="*/ 100 w 341"/>
                <a:gd name="T97" fmla="*/ 111 h 340"/>
                <a:gd name="T98" fmla="*/ 153 w 341"/>
                <a:gd name="T99" fmla="*/ 165 h 340"/>
                <a:gd name="T100" fmla="*/ 152 w 341"/>
                <a:gd name="T101" fmla="*/ 170 h 340"/>
                <a:gd name="T102" fmla="*/ 170 w 341"/>
                <a:gd name="T103" fmla="*/ 188 h 340"/>
                <a:gd name="T104" fmla="*/ 189 w 341"/>
                <a:gd name="T105" fmla="*/ 172 h 340"/>
                <a:gd name="T106" fmla="*/ 44 w 341"/>
                <a:gd name="T107" fmla="*/ 170 h 340"/>
                <a:gd name="T108" fmla="*/ 57 w 341"/>
                <a:gd name="T109" fmla="*/ 183 h 340"/>
                <a:gd name="T110" fmla="*/ 82 w 341"/>
                <a:gd name="T111" fmla="*/ 183 h 340"/>
                <a:gd name="T112" fmla="*/ 96 w 341"/>
                <a:gd name="T113" fmla="*/ 170 h 340"/>
                <a:gd name="T114" fmla="*/ 82 w 341"/>
                <a:gd name="T115" fmla="*/ 156 h 340"/>
                <a:gd name="T116" fmla="*/ 57 w 341"/>
                <a:gd name="T117" fmla="*/ 156 h 340"/>
                <a:gd name="T118" fmla="*/ 44 w 341"/>
                <a:gd name="T119" fmla="*/ 17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1" h="340">
                  <a:moveTo>
                    <a:pt x="52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318" y="0"/>
                    <a:pt x="341" y="23"/>
                    <a:pt x="341" y="51"/>
                  </a:cubicBezTo>
                  <a:cubicBezTo>
                    <a:pt x="341" y="289"/>
                    <a:pt x="341" y="289"/>
                    <a:pt x="341" y="289"/>
                  </a:cubicBezTo>
                  <a:cubicBezTo>
                    <a:pt x="341" y="317"/>
                    <a:pt x="318" y="340"/>
                    <a:pt x="289" y="340"/>
                  </a:cubicBezTo>
                  <a:cubicBezTo>
                    <a:pt x="52" y="340"/>
                    <a:pt x="52" y="340"/>
                    <a:pt x="52" y="340"/>
                  </a:cubicBezTo>
                  <a:cubicBezTo>
                    <a:pt x="23" y="340"/>
                    <a:pt x="0" y="317"/>
                    <a:pt x="0" y="28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lose/>
                  <a:moveTo>
                    <a:pt x="71" y="37"/>
                  </a:moveTo>
                  <a:cubicBezTo>
                    <a:pt x="53" y="37"/>
                    <a:pt x="38" y="52"/>
                    <a:pt x="38" y="70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8" y="288"/>
                    <a:pt x="53" y="302"/>
                    <a:pt x="71" y="302"/>
                  </a:cubicBezTo>
                  <a:cubicBezTo>
                    <a:pt x="270" y="302"/>
                    <a:pt x="270" y="302"/>
                    <a:pt x="270" y="302"/>
                  </a:cubicBezTo>
                  <a:cubicBezTo>
                    <a:pt x="288" y="302"/>
                    <a:pt x="303" y="288"/>
                    <a:pt x="303" y="269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3" y="52"/>
                    <a:pt x="288" y="37"/>
                    <a:pt x="270" y="37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170" y="244"/>
                  </a:moveTo>
                  <a:cubicBezTo>
                    <a:pt x="163" y="244"/>
                    <a:pt x="157" y="251"/>
                    <a:pt x="157" y="258"/>
                  </a:cubicBezTo>
                  <a:cubicBezTo>
                    <a:pt x="157" y="283"/>
                    <a:pt x="157" y="283"/>
                    <a:pt x="157" y="283"/>
                  </a:cubicBezTo>
                  <a:cubicBezTo>
                    <a:pt x="157" y="290"/>
                    <a:pt x="163" y="296"/>
                    <a:pt x="170" y="296"/>
                  </a:cubicBezTo>
                  <a:cubicBezTo>
                    <a:pt x="178" y="296"/>
                    <a:pt x="184" y="290"/>
                    <a:pt x="184" y="283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1"/>
                    <a:pt x="178" y="244"/>
                    <a:pt x="170" y="244"/>
                  </a:cubicBezTo>
                  <a:close/>
                  <a:moveTo>
                    <a:pt x="245" y="170"/>
                  </a:moveTo>
                  <a:cubicBezTo>
                    <a:pt x="245" y="177"/>
                    <a:pt x="251" y="183"/>
                    <a:pt x="259" y="183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91" y="183"/>
                    <a:pt x="297" y="177"/>
                    <a:pt x="297" y="170"/>
                  </a:cubicBezTo>
                  <a:cubicBezTo>
                    <a:pt x="297" y="162"/>
                    <a:pt x="291" y="156"/>
                    <a:pt x="284" y="156"/>
                  </a:cubicBezTo>
                  <a:cubicBezTo>
                    <a:pt x="259" y="156"/>
                    <a:pt x="259" y="156"/>
                    <a:pt x="259" y="156"/>
                  </a:cubicBezTo>
                  <a:cubicBezTo>
                    <a:pt x="251" y="156"/>
                    <a:pt x="245" y="162"/>
                    <a:pt x="245" y="170"/>
                  </a:cubicBezTo>
                  <a:close/>
                  <a:moveTo>
                    <a:pt x="170" y="43"/>
                  </a:moveTo>
                  <a:cubicBezTo>
                    <a:pt x="163" y="43"/>
                    <a:pt x="157" y="49"/>
                    <a:pt x="157" y="57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7" y="89"/>
                    <a:pt x="163" y="95"/>
                    <a:pt x="170" y="95"/>
                  </a:cubicBezTo>
                  <a:cubicBezTo>
                    <a:pt x="178" y="95"/>
                    <a:pt x="184" y="89"/>
                    <a:pt x="184" y="82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84" y="49"/>
                    <a:pt x="178" y="43"/>
                    <a:pt x="170" y="43"/>
                  </a:cubicBezTo>
                  <a:close/>
                  <a:moveTo>
                    <a:pt x="189" y="172"/>
                  </a:moveTo>
                  <a:cubicBezTo>
                    <a:pt x="217" y="143"/>
                    <a:pt x="217" y="143"/>
                    <a:pt x="217" y="143"/>
                  </a:cubicBezTo>
                  <a:cubicBezTo>
                    <a:pt x="222" y="138"/>
                    <a:pt x="222" y="130"/>
                    <a:pt x="217" y="125"/>
                  </a:cubicBezTo>
                  <a:cubicBezTo>
                    <a:pt x="212" y="120"/>
                    <a:pt x="204" y="120"/>
                    <a:pt x="199" y="125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2" y="152"/>
                    <a:pt x="171" y="152"/>
                    <a:pt x="170" y="152"/>
                  </a:cubicBezTo>
                  <a:cubicBezTo>
                    <a:pt x="169" y="152"/>
                    <a:pt x="168" y="152"/>
                    <a:pt x="166" y="152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0" y="94"/>
                    <a:pt x="104" y="94"/>
                    <a:pt x="101" y="98"/>
                  </a:cubicBezTo>
                  <a:cubicBezTo>
                    <a:pt x="97" y="101"/>
                    <a:pt x="97" y="107"/>
                    <a:pt x="100" y="111"/>
                  </a:cubicBezTo>
                  <a:cubicBezTo>
                    <a:pt x="153" y="165"/>
                    <a:pt x="153" y="165"/>
                    <a:pt x="153" y="165"/>
                  </a:cubicBezTo>
                  <a:cubicBezTo>
                    <a:pt x="152" y="167"/>
                    <a:pt x="152" y="168"/>
                    <a:pt x="152" y="170"/>
                  </a:cubicBezTo>
                  <a:cubicBezTo>
                    <a:pt x="152" y="180"/>
                    <a:pt x="160" y="188"/>
                    <a:pt x="170" y="188"/>
                  </a:cubicBezTo>
                  <a:cubicBezTo>
                    <a:pt x="180" y="188"/>
                    <a:pt x="188" y="181"/>
                    <a:pt x="189" y="172"/>
                  </a:cubicBezTo>
                  <a:close/>
                  <a:moveTo>
                    <a:pt x="44" y="170"/>
                  </a:moveTo>
                  <a:cubicBezTo>
                    <a:pt x="44" y="177"/>
                    <a:pt x="50" y="183"/>
                    <a:pt x="57" y="183"/>
                  </a:cubicBezTo>
                  <a:cubicBezTo>
                    <a:pt x="82" y="183"/>
                    <a:pt x="82" y="183"/>
                    <a:pt x="82" y="183"/>
                  </a:cubicBezTo>
                  <a:cubicBezTo>
                    <a:pt x="90" y="183"/>
                    <a:pt x="96" y="177"/>
                    <a:pt x="96" y="170"/>
                  </a:cubicBezTo>
                  <a:cubicBezTo>
                    <a:pt x="96" y="162"/>
                    <a:pt x="90" y="156"/>
                    <a:pt x="82" y="156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0" y="156"/>
                    <a:pt x="44" y="162"/>
                    <a:pt x="44" y="17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92D05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423403" y="492923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92D05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BrowalliaUPC" panose="020B0604020202020204" pitchFamily="34" charset="-34"/>
                </a:rPr>
                <a:t>添加标题</a:t>
              </a:r>
              <a:endParaRPr lang="zh-CN" altLang="en-US" sz="16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373536" y="2370905"/>
            <a:ext cx="711242" cy="701976"/>
            <a:chOff x="6217935" y="1158425"/>
            <a:chExt cx="527724" cy="520849"/>
          </a:xfrm>
        </p:grpSpPr>
        <p:grpSp>
          <p:nvGrpSpPr>
            <p:cNvPr id="45" name="组合 4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54789" y="2298793"/>
            <a:ext cx="2884910" cy="1080224"/>
            <a:chOff x="8149535" y="1459078"/>
            <a:chExt cx="2884910" cy="1080224"/>
          </a:xfrm>
        </p:grpSpPr>
        <p:sp>
          <p:nvSpPr>
            <p:cNvPr id="50" name="矩形 49"/>
            <p:cNvSpPr/>
            <p:nvPr/>
          </p:nvSpPr>
          <p:spPr>
            <a:xfrm>
              <a:off x="8149535" y="1800638"/>
              <a:ext cx="288491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此处添加详细文本描述，建议与标题相关并符合整体语言风格，语言描述尽量简洁生动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0E64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输入二级标题</a:t>
              </a:r>
              <a:endParaRPr lang="zh-CN" altLang="en-US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240868" y="3379017"/>
            <a:ext cx="711242" cy="701976"/>
            <a:chOff x="6217935" y="1158425"/>
            <a:chExt cx="527724" cy="520849"/>
          </a:xfrm>
        </p:grpSpPr>
        <p:grpSp>
          <p:nvGrpSpPr>
            <p:cNvPr id="53" name="组合 5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952110" y="3329034"/>
            <a:ext cx="2898005" cy="1130103"/>
            <a:chOff x="8548024" y="1459078"/>
            <a:chExt cx="2898005" cy="1130103"/>
          </a:xfrm>
        </p:grpSpPr>
        <p:sp>
          <p:nvSpPr>
            <p:cNvPr id="58" name="矩形 57"/>
            <p:cNvSpPr/>
            <p:nvPr/>
          </p:nvSpPr>
          <p:spPr>
            <a:xfrm>
              <a:off x="8548024" y="1850517"/>
              <a:ext cx="289800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此处添加详细文本描述，建议与标题相关并符合整体语言风格，语言描述尽量简洁生动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548024" y="1459078"/>
              <a:ext cx="21779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2DB2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输入二级标题</a:t>
              </a:r>
              <a:endPara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373536" y="4243113"/>
            <a:ext cx="711242" cy="701976"/>
            <a:chOff x="6217935" y="1158425"/>
            <a:chExt cx="527724" cy="520849"/>
          </a:xfrm>
        </p:grpSpPr>
        <p:grpSp>
          <p:nvGrpSpPr>
            <p:cNvPr id="61" name="组合 60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471390" y="4099097"/>
            <a:ext cx="2884910" cy="1080224"/>
            <a:chOff x="8149535" y="1459078"/>
            <a:chExt cx="2884910" cy="1080224"/>
          </a:xfrm>
        </p:grpSpPr>
        <p:sp>
          <p:nvSpPr>
            <p:cNvPr id="66" name="矩形 65"/>
            <p:cNvSpPr/>
            <p:nvPr/>
          </p:nvSpPr>
          <p:spPr>
            <a:xfrm>
              <a:off x="8149535" y="1800638"/>
              <a:ext cx="288491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此处添加详细文本描述，建议与标题相关并符合整体语言风格，语言描述尽量简洁生动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F77A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输入二级标题</a:t>
              </a:r>
              <a:endParaRPr lang="zh-CN" altLang="en-US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232030" y="4981297"/>
            <a:ext cx="711242" cy="701976"/>
            <a:chOff x="6217935" y="1158425"/>
            <a:chExt cx="527724" cy="520849"/>
          </a:xfrm>
        </p:grpSpPr>
        <p:grpSp>
          <p:nvGrpSpPr>
            <p:cNvPr id="69" name="组合 6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952110" y="4891185"/>
            <a:ext cx="2898005" cy="1130103"/>
            <a:chOff x="8548024" y="1459078"/>
            <a:chExt cx="2898005" cy="1130103"/>
          </a:xfrm>
        </p:grpSpPr>
        <p:sp>
          <p:nvSpPr>
            <p:cNvPr id="74" name="矩形 73"/>
            <p:cNvSpPr/>
            <p:nvPr/>
          </p:nvSpPr>
          <p:spPr>
            <a:xfrm>
              <a:off x="8548024" y="1850517"/>
              <a:ext cx="289800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此处添加详细文本描述，建议与标题相关并符合整体语言风格，语言描述尽量简洁生动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8548024" y="1459078"/>
              <a:ext cx="21779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输入二级标题</a:t>
              </a:r>
              <a:endPara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25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25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50"/>
                            </p:stCondLst>
                            <p:childTnLst>
                              <p:par>
                                <p:cTn id="9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75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140" y="1412776"/>
            <a:ext cx="3806423" cy="5246420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工作达标情况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2639836" y="2413114"/>
            <a:ext cx="1585543" cy="1585543"/>
            <a:chOff x="1705099" y="2564904"/>
            <a:chExt cx="1800200" cy="1800200"/>
          </a:xfrm>
        </p:grpSpPr>
        <p:sp>
          <p:nvSpPr>
            <p:cNvPr id="14" name="椭圆 1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710074" y="2790387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344092" y="1696980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344092" y="1696980"/>
            <a:ext cx="1553611" cy="228600"/>
          </a:xfrm>
          <a:prstGeom prst="roundRect">
            <a:avLst>
              <a:gd name="adj" fmla="val 50000"/>
            </a:avLst>
          </a:prstGeom>
          <a:solidFill>
            <a:srgbClr val="2DB2A4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344092" y="2331372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344092" y="2331372"/>
            <a:ext cx="2514100" cy="228600"/>
          </a:xfrm>
          <a:prstGeom prst="roundRect">
            <a:avLst>
              <a:gd name="adj" fmla="val 50000"/>
            </a:avLst>
          </a:prstGeom>
          <a:solidFill>
            <a:srgbClr val="F77A08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344092" y="2965764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344092" y="2965764"/>
            <a:ext cx="1918925" cy="2286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344092" y="3600157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5344092" y="3600157"/>
            <a:ext cx="3447908" cy="2286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TextBox 31"/>
          <p:cNvSpPr txBox="1"/>
          <p:nvPr/>
        </p:nvSpPr>
        <p:spPr>
          <a:xfrm>
            <a:off x="9454087" y="1556792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  <a:cs typeface="Lato Light" charset="0"/>
              </a:rPr>
              <a:t>35%</a:t>
            </a:r>
            <a:endParaRPr lang="zh-CN" altLang="en-US" sz="28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26" name="TextBox 32"/>
          <p:cNvSpPr txBox="1"/>
          <p:nvPr/>
        </p:nvSpPr>
        <p:spPr>
          <a:xfrm>
            <a:off x="9454087" y="2191184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  <a:cs typeface="Lato Light" charset="0"/>
              </a:rPr>
              <a:t>65%</a:t>
            </a:r>
            <a:endParaRPr lang="zh-CN" altLang="en-US" sz="2800" b="1" dirty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27" name="TextBox 33"/>
          <p:cNvSpPr txBox="1"/>
          <p:nvPr/>
        </p:nvSpPr>
        <p:spPr>
          <a:xfrm>
            <a:off x="9454087" y="2825576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  <a:cs typeface="Lato Light" charset="0"/>
              </a:rPr>
              <a:t>45%</a:t>
            </a:r>
            <a:endParaRPr lang="zh-CN" altLang="en-US" sz="2800" b="1" dirty="0">
              <a:solidFill>
                <a:srgbClr val="92D050"/>
              </a:solidFill>
              <a:latin typeface="Impact MT Std" pitchFamily="34" charset="0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9454087" y="3459969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Lato Light" charset="0"/>
              </a:rPr>
              <a:t>85%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29" name="TextBox 7"/>
          <p:cNvSpPr>
            <a:spLocks noChangeArrowheads="1"/>
          </p:cNvSpPr>
          <p:nvPr/>
        </p:nvSpPr>
        <p:spPr bwMode="auto">
          <a:xfrm>
            <a:off x="5521523" y="4439434"/>
            <a:ext cx="43924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在此输入章节详细文字介绍，表达主题的含义合图表的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意义，在此输入章节详细文字介绍，表达主题的含义合图表的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意义。在此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详细。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TextBox 31"/>
          <p:cNvSpPr txBox="1"/>
          <p:nvPr/>
        </p:nvSpPr>
        <p:spPr>
          <a:xfrm>
            <a:off x="5305499" y="19168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第一季度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31" name="TextBox 32"/>
          <p:cNvSpPr txBox="1"/>
          <p:nvPr/>
        </p:nvSpPr>
        <p:spPr>
          <a:xfrm>
            <a:off x="5305499" y="25512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第二季度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32" name="TextBox 33"/>
          <p:cNvSpPr txBox="1"/>
          <p:nvPr/>
        </p:nvSpPr>
        <p:spPr>
          <a:xfrm>
            <a:off x="5305499" y="3185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第三季度</a:t>
            </a:r>
            <a:endParaRPr lang="zh-CN" alt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5305499" y="38200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第四季度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5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圆角矩形 160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/>
          <p:cNvSpPr/>
          <p:nvPr/>
        </p:nvSpPr>
        <p:spPr>
          <a:xfrm>
            <a:off x="2281163" y="2427861"/>
            <a:ext cx="7632848" cy="239839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开源、快速检索分布式搜索引擎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应用广泛、高性能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容易使用、容易扩展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1012190" y="797639"/>
            <a:ext cx="1610824" cy="145233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1230156" y="1200641"/>
            <a:ext cx="1174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序言</a:t>
            </a:r>
            <a:endParaRPr lang="zh-CN" altLang="en-US" sz="36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/>
      <p:bldP spid="157" grpId="0"/>
      <p:bldP spid="158" grpId="0" animBg="1"/>
      <p:bldP spid="159" grpId="0" animBg="1"/>
      <p:bldP spid="160" grpId="0" animBg="1"/>
      <p:bldP spid="169" grpId="0" bldLvl="0" animBg="1"/>
      <p:bldP spid="171" grpId="0" animBg="1"/>
      <p:bldP spid="1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工作达标情况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8098000" y="1626445"/>
            <a:ext cx="2485774" cy="1513561"/>
            <a:chOff x="8098000" y="1626445"/>
            <a:chExt cx="2485774" cy="1513561"/>
          </a:xfrm>
        </p:grpSpPr>
        <p:sp>
          <p:nvSpPr>
            <p:cNvPr id="35" name="Freeform 6"/>
            <p:cNvSpPr/>
            <p:nvPr/>
          </p:nvSpPr>
          <p:spPr bwMode="auto">
            <a:xfrm>
              <a:off x="8098000" y="1626445"/>
              <a:ext cx="2485774" cy="1513561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500"/>
                </a:lnSpc>
              </a:pPr>
              <a:endParaRPr lang="en-US" altLang="zh-CN" sz="2400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UKIJ Qolyazma" pitchFamily="18" charset="0"/>
              </a:endParaRPr>
            </a:p>
          </p:txBody>
        </p:sp>
        <p:sp>
          <p:nvSpPr>
            <p:cNvPr id="36" name="Freeform 6"/>
            <p:cNvSpPr/>
            <p:nvPr/>
          </p:nvSpPr>
          <p:spPr bwMode="auto">
            <a:xfrm>
              <a:off x="8210316" y="1732166"/>
              <a:ext cx="2261142" cy="1302119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500"/>
                </a:lnSpc>
              </a:pPr>
              <a:endParaRPr lang="en-US" altLang="zh-CN" sz="2400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UKIJ Qolyazma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10800000">
            <a:off x="8112007" y="3292407"/>
            <a:ext cx="2485774" cy="1513561"/>
            <a:chOff x="8098000" y="1626445"/>
            <a:chExt cx="2485774" cy="1513561"/>
          </a:xfrm>
        </p:grpSpPr>
        <p:sp>
          <p:nvSpPr>
            <p:cNvPr id="38" name="Freeform 6"/>
            <p:cNvSpPr/>
            <p:nvPr/>
          </p:nvSpPr>
          <p:spPr bwMode="auto">
            <a:xfrm>
              <a:off x="8098000" y="1626445"/>
              <a:ext cx="2485774" cy="1513561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500"/>
                </a:lnSpc>
              </a:pPr>
              <a:endParaRPr lang="en-US" altLang="zh-CN" sz="2400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UKIJ Qolyazma" pitchFamily="18" charset="0"/>
              </a:endParaRPr>
            </a:p>
          </p:txBody>
        </p:sp>
        <p:sp>
          <p:nvSpPr>
            <p:cNvPr id="39" name="Freeform 6"/>
            <p:cNvSpPr/>
            <p:nvPr/>
          </p:nvSpPr>
          <p:spPr bwMode="auto">
            <a:xfrm>
              <a:off x="8210316" y="1732166"/>
              <a:ext cx="2261142" cy="1302119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500"/>
                </a:lnSpc>
              </a:pPr>
              <a:endParaRPr lang="en-US" altLang="zh-CN" sz="2400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UKIJ Qolyazma" pitchFamily="18" charset="0"/>
              </a:endParaRPr>
            </a:p>
          </p:txBody>
        </p:sp>
      </p:grpSp>
      <p:sp>
        <p:nvSpPr>
          <p:cNvPr id="40" name="文本框 26"/>
          <p:cNvSpPr txBox="1"/>
          <p:nvPr/>
        </p:nvSpPr>
        <p:spPr>
          <a:xfrm>
            <a:off x="8772449" y="2132856"/>
            <a:ext cx="1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60%</a:t>
            </a:r>
            <a:endParaRPr lang="en-US" altLang="zh-CN" sz="4000" b="1" spc="100" dirty="0" smtClean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26"/>
          <p:cNvSpPr txBox="1"/>
          <p:nvPr/>
        </p:nvSpPr>
        <p:spPr>
          <a:xfrm>
            <a:off x="8772449" y="3657218"/>
            <a:ext cx="1286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40%</a:t>
            </a:r>
            <a:endParaRPr lang="en-US" altLang="zh-CN" sz="4000" b="1" spc="100" dirty="0" smtClean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1869308" y="3127306"/>
            <a:ext cx="62286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869308" y="3349916"/>
            <a:ext cx="62286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3"/>
          <p:cNvSpPr txBox="1"/>
          <p:nvPr/>
        </p:nvSpPr>
        <p:spPr>
          <a:xfrm flipH="1">
            <a:off x="1869308" y="1628800"/>
            <a:ext cx="2786907" cy="369326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rgbClr val="2DD3C2"/>
                </a:solidFill>
                <a:cs typeface="Arial" panose="020B0604020202090204" pitchFamily="34" charset="0"/>
              </a:rPr>
              <a:t>点击输入标题</a:t>
            </a:r>
            <a:endParaRPr lang="zh-CN" altLang="en-US" sz="1800" dirty="0">
              <a:solidFill>
                <a:srgbClr val="2DD3C2"/>
              </a:solidFill>
              <a:cs typeface="Arial" panose="020B0604020202090204" pitchFamily="34" charset="0"/>
            </a:endParaRPr>
          </a:p>
        </p:txBody>
      </p:sp>
      <p:sp>
        <p:nvSpPr>
          <p:cNvPr id="45" name="TextBox 14"/>
          <p:cNvSpPr txBox="1"/>
          <p:nvPr/>
        </p:nvSpPr>
        <p:spPr>
          <a:xfrm>
            <a:off x="1869308" y="1993450"/>
            <a:ext cx="5250703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。您的内容打在这里，或者通过复制您的文本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后您的内容打在这里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5"/>
          <p:cNvSpPr txBox="1"/>
          <p:nvPr/>
        </p:nvSpPr>
        <p:spPr>
          <a:xfrm flipH="1">
            <a:off x="1869308" y="3609418"/>
            <a:ext cx="2786907" cy="369326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rgbClr val="F77A08"/>
                </a:solidFill>
                <a:cs typeface="Arial" panose="020B0604020202090204" pitchFamily="34" charset="0"/>
              </a:rPr>
              <a:t>点击输入标题</a:t>
            </a:r>
            <a:endParaRPr lang="zh-CN" altLang="en-US" sz="1800" dirty="0">
              <a:solidFill>
                <a:srgbClr val="F77A08"/>
              </a:solidFill>
              <a:cs typeface="Arial" panose="020B0604020202090204" pitchFamily="34" charset="0"/>
            </a:endParaRPr>
          </a:p>
        </p:txBody>
      </p:sp>
      <p:sp>
        <p:nvSpPr>
          <p:cNvPr id="47" name="TextBox 16"/>
          <p:cNvSpPr txBox="1"/>
          <p:nvPr/>
        </p:nvSpPr>
        <p:spPr>
          <a:xfrm>
            <a:off x="1869308" y="3974068"/>
            <a:ext cx="5250703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。您的内容打在这里，或者通过复制您的</a:t>
            </a:r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后您的内容打在这里</a:t>
            </a:r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1766816" y="5283146"/>
            <a:ext cx="893928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7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0" grpId="0"/>
      <p:bldP spid="41" grpId="0"/>
      <p:bldP spid="44" grpId="0"/>
      <p:bldP spid="45" grpId="0"/>
      <p:bldP spid="46" grpId="0"/>
      <p:bldP spid="47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>
          <a:xfrm>
            <a:off x="5665539" y="1556792"/>
            <a:ext cx="7918949" cy="4779904"/>
            <a:chOff x="336947" y="1950447"/>
            <a:chExt cx="6745544" cy="4071635"/>
          </a:xfrm>
        </p:grpSpPr>
        <p:pic>
          <p:nvPicPr>
            <p:cNvPr id="13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47" y="1950447"/>
              <a:ext cx="6745544" cy="4071635"/>
            </a:xfrm>
            <a:prstGeom prst="rect">
              <a:avLst/>
            </a:prstGeom>
          </p:spPr>
        </p:pic>
        <p:sp>
          <p:nvSpPr>
            <p:cNvPr id="14" name="Rectangle 9"/>
            <p:cNvSpPr/>
            <p:nvPr/>
          </p:nvSpPr>
          <p:spPr>
            <a:xfrm>
              <a:off x="1129035" y="2160307"/>
              <a:ext cx="5184576" cy="324036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en-US" sz="3200" kern="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15" name="任意多边形 14"/>
          <p:cNvSpPr/>
          <p:nvPr/>
        </p:nvSpPr>
        <p:spPr bwMode="blackWhite">
          <a:xfrm>
            <a:off x="1367353" y="2057816"/>
            <a:ext cx="600444" cy="3549370"/>
          </a:xfrm>
          <a:custGeom>
            <a:avLst/>
            <a:gdLst>
              <a:gd name="connsiteX0" fmla="*/ 300222 w 600444"/>
              <a:gd name="connsiteY0" fmla="*/ 0 h 3549370"/>
              <a:gd name="connsiteX1" fmla="*/ 600444 w 600444"/>
              <a:gd name="connsiteY1" fmla="*/ 300222 h 3549370"/>
              <a:gd name="connsiteX2" fmla="*/ 468079 w 600444"/>
              <a:gd name="connsiteY2" fmla="*/ 549171 h 3549370"/>
              <a:gd name="connsiteX3" fmla="*/ 428714 w 600444"/>
              <a:gd name="connsiteY3" fmla="*/ 570538 h 3549370"/>
              <a:gd name="connsiteX4" fmla="*/ 428714 w 600444"/>
              <a:gd name="connsiteY4" fmla="*/ 1533984 h 3549370"/>
              <a:gd name="connsiteX5" fmla="*/ 468079 w 600444"/>
              <a:gd name="connsiteY5" fmla="*/ 1555350 h 3549370"/>
              <a:gd name="connsiteX6" fmla="*/ 600444 w 600444"/>
              <a:gd name="connsiteY6" fmla="*/ 1804299 h 3549370"/>
              <a:gd name="connsiteX7" fmla="*/ 468079 w 600444"/>
              <a:gd name="connsiteY7" fmla="*/ 2053248 h 3549370"/>
              <a:gd name="connsiteX8" fmla="*/ 428714 w 600444"/>
              <a:gd name="connsiteY8" fmla="*/ 2074615 h 3549370"/>
              <a:gd name="connsiteX9" fmla="*/ 428714 w 600444"/>
              <a:gd name="connsiteY9" fmla="*/ 2978833 h 3549370"/>
              <a:gd name="connsiteX10" fmla="*/ 468079 w 600444"/>
              <a:gd name="connsiteY10" fmla="*/ 3000199 h 3549370"/>
              <a:gd name="connsiteX11" fmla="*/ 600444 w 600444"/>
              <a:gd name="connsiteY11" fmla="*/ 3249148 h 3549370"/>
              <a:gd name="connsiteX12" fmla="*/ 300222 w 600444"/>
              <a:gd name="connsiteY12" fmla="*/ 3549370 h 3549370"/>
              <a:gd name="connsiteX13" fmla="*/ 0 w 600444"/>
              <a:gd name="connsiteY13" fmla="*/ 3249148 h 3549370"/>
              <a:gd name="connsiteX14" fmla="*/ 132365 w 600444"/>
              <a:gd name="connsiteY14" fmla="*/ 3000199 h 3549370"/>
              <a:gd name="connsiteX15" fmla="*/ 171730 w 600444"/>
              <a:gd name="connsiteY15" fmla="*/ 2978833 h 3549370"/>
              <a:gd name="connsiteX16" fmla="*/ 171730 w 600444"/>
              <a:gd name="connsiteY16" fmla="*/ 2074615 h 3549370"/>
              <a:gd name="connsiteX17" fmla="*/ 132365 w 600444"/>
              <a:gd name="connsiteY17" fmla="*/ 2053248 h 3549370"/>
              <a:gd name="connsiteX18" fmla="*/ 0 w 600444"/>
              <a:gd name="connsiteY18" fmla="*/ 1804299 h 3549370"/>
              <a:gd name="connsiteX19" fmla="*/ 132365 w 600444"/>
              <a:gd name="connsiteY19" fmla="*/ 1555350 h 3549370"/>
              <a:gd name="connsiteX20" fmla="*/ 171730 w 600444"/>
              <a:gd name="connsiteY20" fmla="*/ 1533984 h 3549370"/>
              <a:gd name="connsiteX21" fmla="*/ 171730 w 600444"/>
              <a:gd name="connsiteY21" fmla="*/ 570538 h 3549370"/>
              <a:gd name="connsiteX22" fmla="*/ 132365 w 600444"/>
              <a:gd name="connsiteY22" fmla="*/ 549171 h 3549370"/>
              <a:gd name="connsiteX23" fmla="*/ 0 w 600444"/>
              <a:gd name="connsiteY23" fmla="*/ 300222 h 3549370"/>
              <a:gd name="connsiteX24" fmla="*/ 300222 w 600444"/>
              <a:gd name="connsiteY24" fmla="*/ 0 h 354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0444" h="3549370">
                <a:moveTo>
                  <a:pt x="300222" y="0"/>
                </a:moveTo>
                <a:cubicBezTo>
                  <a:pt x="466030" y="0"/>
                  <a:pt x="600444" y="134414"/>
                  <a:pt x="600444" y="300222"/>
                </a:cubicBezTo>
                <a:cubicBezTo>
                  <a:pt x="600444" y="403852"/>
                  <a:pt x="547939" y="495219"/>
                  <a:pt x="468079" y="549171"/>
                </a:cubicBezTo>
                <a:lnTo>
                  <a:pt x="428714" y="570538"/>
                </a:lnTo>
                <a:lnTo>
                  <a:pt x="428714" y="1533984"/>
                </a:lnTo>
                <a:lnTo>
                  <a:pt x="468079" y="1555350"/>
                </a:lnTo>
                <a:cubicBezTo>
                  <a:pt x="547939" y="1609302"/>
                  <a:pt x="600444" y="1700669"/>
                  <a:pt x="600444" y="1804299"/>
                </a:cubicBezTo>
                <a:cubicBezTo>
                  <a:pt x="600444" y="1907929"/>
                  <a:pt x="547939" y="1999296"/>
                  <a:pt x="468079" y="2053248"/>
                </a:cubicBezTo>
                <a:lnTo>
                  <a:pt x="428714" y="2074615"/>
                </a:lnTo>
                <a:lnTo>
                  <a:pt x="428714" y="2978833"/>
                </a:lnTo>
                <a:lnTo>
                  <a:pt x="468079" y="3000199"/>
                </a:lnTo>
                <a:cubicBezTo>
                  <a:pt x="547939" y="3054152"/>
                  <a:pt x="600444" y="3145518"/>
                  <a:pt x="600444" y="3249148"/>
                </a:cubicBezTo>
                <a:cubicBezTo>
                  <a:pt x="600444" y="3414956"/>
                  <a:pt x="466030" y="3549370"/>
                  <a:pt x="300222" y="3549370"/>
                </a:cubicBezTo>
                <a:cubicBezTo>
                  <a:pt x="134414" y="3549370"/>
                  <a:pt x="0" y="3414956"/>
                  <a:pt x="0" y="3249148"/>
                </a:cubicBezTo>
                <a:cubicBezTo>
                  <a:pt x="0" y="3145518"/>
                  <a:pt x="52505" y="3054152"/>
                  <a:pt x="132365" y="3000199"/>
                </a:cubicBezTo>
                <a:lnTo>
                  <a:pt x="171730" y="2978833"/>
                </a:lnTo>
                <a:lnTo>
                  <a:pt x="171730" y="2074615"/>
                </a:lnTo>
                <a:lnTo>
                  <a:pt x="132365" y="2053248"/>
                </a:lnTo>
                <a:cubicBezTo>
                  <a:pt x="52505" y="1999296"/>
                  <a:pt x="0" y="1907929"/>
                  <a:pt x="0" y="1804299"/>
                </a:cubicBezTo>
                <a:cubicBezTo>
                  <a:pt x="0" y="1700669"/>
                  <a:pt x="52505" y="1609302"/>
                  <a:pt x="132365" y="1555350"/>
                </a:cubicBezTo>
                <a:lnTo>
                  <a:pt x="171730" y="1533984"/>
                </a:lnTo>
                <a:lnTo>
                  <a:pt x="171730" y="570538"/>
                </a:lnTo>
                <a:lnTo>
                  <a:pt x="132365" y="549171"/>
                </a:lnTo>
                <a:cubicBezTo>
                  <a:pt x="52505" y="495219"/>
                  <a:pt x="0" y="403852"/>
                  <a:pt x="0" y="300222"/>
                </a:cubicBezTo>
                <a:cubicBezTo>
                  <a:pt x="0" y="134414"/>
                  <a:pt x="134414" y="0"/>
                  <a:pt x="30022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894474" y="209541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82506" y="171799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市场分析不到位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2182506" y="2125998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74394" y="1838404"/>
            <a:ext cx="968654" cy="956034"/>
            <a:chOff x="6217935" y="1158425"/>
            <a:chExt cx="527724" cy="520849"/>
          </a:xfrm>
        </p:grpSpPr>
        <p:grpSp>
          <p:nvGrpSpPr>
            <p:cNvPr id="20" name="组合 19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903328" y="353557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191360" y="315815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对手认识不足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2191360" y="3566158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83248" y="3278564"/>
            <a:ext cx="968654" cy="956034"/>
            <a:chOff x="6217935" y="1158425"/>
            <a:chExt cx="527724" cy="520849"/>
          </a:xfrm>
        </p:grpSpPr>
        <p:grpSp>
          <p:nvGrpSpPr>
            <p:cNvPr id="28" name="组合 27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894474" y="497573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182506" y="459831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团队积极性不高</a:t>
            </a:r>
            <a:endParaRPr lang="zh-CN" alt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2182506" y="5006318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174394" y="4718724"/>
            <a:ext cx="968654" cy="956034"/>
            <a:chOff x="6217935" y="1158425"/>
            <a:chExt cx="527724" cy="520849"/>
          </a:xfrm>
        </p:grpSpPr>
        <p:grpSp>
          <p:nvGrpSpPr>
            <p:cNvPr id="36" name="组合 3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92D050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5" grpId="0" animBg="1"/>
      <p:bldP spid="17" grpId="0"/>
      <p:bldP spid="18" grpId="0"/>
      <p:bldP spid="25" grpId="0"/>
      <p:bldP spid="26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2065139" y="1628800"/>
            <a:ext cx="8136903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01443" y="1167135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政策上不足</a:t>
            </a:r>
            <a:endParaRPr lang="zh-CN" altLang="en-US" sz="24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703787" y="2874960"/>
            <a:ext cx="2498256" cy="2498256"/>
            <a:chOff x="2785219" y="1704380"/>
            <a:chExt cx="2202638" cy="2202638"/>
          </a:xfrm>
        </p:grpSpPr>
        <p:sp>
          <p:nvSpPr>
            <p:cNvPr id="75" name="椭圆 74"/>
            <p:cNvSpPr/>
            <p:nvPr/>
          </p:nvSpPr>
          <p:spPr>
            <a:xfrm>
              <a:off x="2785219" y="1704380"/>
              <a:ext cx="2202638" cy="2202638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2907211" y="1834146"/>
              <a:ext cx="1958654" cy="1958654"/>
            </a:xfrm>
            <a:prstGeom prst="ellipse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065139" y="2874960"/>
            <a:ext cx="2498256" cy="2498256"/>
            <a:chOff x="2785219" y="1704380"/>
            <a:chExt cx="2202638" cy="2202638"/>
          </a:xfrm>
        </p:grpSpPr>
        <p:sp>
          <p:nvSpPr>
            <p:cNvPr id="78" name="椭圆 77"/>
            <p:cNvSpPr/>
            <p:nvPr/>
          </p:nvSpPr>
          <p:spPr>
            <a:xfrm>
              <a:off x="2785219" y="1704380"/>
              <a:ext cx="2202638" cy="2202638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907211" y="1834146"/>
              <a:ext cx="1958654" cy="1958654"/>
            </a:xfrm>
            <a:prstGeom prst="ellipse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922108" y="3162992"/>
            <a:ext cx="727207" cy="617831"/>
            <a:chOff x="3351213" y="1103313"/>
            <a:chExt cx="5467350" cy="4645026"/>
          </a:xfrm>
          <a:solidFill>
            <a:srgbClr val="0E647C"/>
          </a:solidFill>
        </p:grpSpPr>
        <p:sp>
          <p:nvSpPr>
            <p:cNvPr id="81" name="Freeform 22"/>
            <p:cNvSpPr/>
            <p:nvPr/>
          </p:nvSpPr>
          <p:spPr bwMode="auto">
            <a:xfrm>
              <a:off x="8081963" y="4530726"/>
              <a:ext cx="736600" cy="833438"/>
            </a:xfrm>
            <a:custGeom>
              <a:avLst/>
              <a:gdLst>
                <a:gd name="T0" fmla="*/ 0 w 196"/>
                <a:gd name="T1" fmla="*/ 59 h 222"/>
                <a:gd name="T2" fmla="*/ 85 w 196"/>
                <a:gd name="T3" fmla="*/ 0 h 222"/>
                <a:gd name="T4" fmla="*/ 196 w 196"/>
                <a:gd name="T5" fmla="*/ 89 h 222"/>
                <a:gd name="T6" fmla="*/ 196 w 196"/>
                <a:gd name="T7" fmla="*/ 222 h 222"/>
                <a:gd name="T8" fmla="*/ 14 w 196"/>
                <a:gd name="T9" fmla="*/ 222 h 222"/>
                <a:gd name="T10" fmla="*/ 36 w 196"/>
                <a:gd name="T11" fmla="*/ 189 h 222"/>
                <a:gd name="T12" fmla="*/ 0 w 196"/>
                <a:gd name="T13" fmla="*/ 5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2">
                  <a:moveTo>
                    <a:pt x="0" y="59"/>
                  </a:moveTo>
                  <a:cubicBezTo>
                    <a:pt x="38" y="56"/>
                    <a:pt x="70" y="33"/>
                    <a:pt x="85" y="0"/>
                  </a:cubicBezTo>
                  <a:cubicBezTo>
                    <a:pt x="139" y="15"/>
                    <a:pt x="196" y="42"/>
                    <a:pt x="196" y="89"/>
                  </a:cubicBezTo>
                  <a:cubicBezTo>
                    <a:pt x="196" y="179"/>
                    <a:pt x="196" y="222"/>
                    <a:pt x="196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36" y="189"/>
                    <a:pt x="36" y="189"/>
                    <a:pt x="36" y="189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7585076" y="4530726"/>
              <a:ext cx="439738" cy="833438"/>
            </a:xfrm>
            <a:custGeom>
              <a:avLst/>
              <a:gdLst>
                <a:gd name="T0" fmla="*/ 32 w 117"/>
                <a:gd name="T1" fmla="*/ 0 h 222"/>
                <a:gd name="T2" fmla="*/ 117 w 117"/>
                <a:gd name="T3" fmla="*/ 59 h 222"/>
                <a:gd name="T4" fmla="*/ 81 w 117"/>
                <a:gd name="T5" fmla="*/ 189 h 222"/>
                <a:gd name="T6" fmla="*/ 103 w 117"/>
                <a:gd name="T7" fmla="*/ 222 h 222"/>
                <a:gd name="T8" fmla="*/ 14 w 117"/>
                <a:gd name="T9" fmla="*/ 222 h 222"/>
                <a:gd name="T10" fmla="*/ 14 w 117"/>
                <a:gd name="T11" fmla="*/ 65 h 222"/>
                <a:gd name="T12" fmla="*/ 0 w 117"/>
                <a:gd name="T13" fmla="*/ 10 h 222"/>
                <a:gd name="T14" fmla="*/ 32 w 117"/>
                <a:gd name="T1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2">
                  <a:moveTo>
                    <a:pt x="32" y="0"/>
                  </a:moveTo>
                  <a:cubicBezTo>
                    <a:pt x="47" y="33"/>
                    <a:pt x="79" y="56"/>
                    <a:pt x="117" y="59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103" y="222"/>
                    <a:pt x="103" y="222"/>
                    <a:pt x="103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181"/>
                    <a:pt x="14" y="129"/>
                    <a:pt x="14" y="65"/>
                  </a:cubicBezTo>
                  <a:cubicBezTo>
                    <a:pt x="14" y="45"/>
                    <a:pt x="9" y="27"/>
                    <a:pt x="0" y="10"/>
                  </a:cubicBezTo>
                  <a:cubicBezTo>
                    <a:pt x="10" y="6"/>
                    <a:pt x="21" y="3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4"/>
            <p:cNvSpPr>
              <a:spLocks noEditPoints="1"/>
            </p:cNvSpPr>
            <p:nvPr/>
          </p:nvSpPr>
          <p:spPr bwMode="auto">
            <a:xfrm>
              <a:off x="7615238" y="3722688"/>
              <a:ext cx="857250" cy="860425"/>
            </a:xfrm>
            <a:custGeom>
              <a:avLst/>
              <a:gdLst>
                <a:gd name="T0" fmla="*/ 114 w 228"/>
                <a:gd name="T1" fmla="*/ 229 h 229"/>
                <a:gd name="T2" fmla="*/ 0 w 228"/>
                <a:gd name="T3" fmla="*/ 115 h 229"/>
                <a:gd name="T4" fmla="*/ 114 w 228"/>
                <a:gd name="T5" fmla="*/ 0 h 229"/>
                <a:gd name="T6" fmla="*/ 228 w 228"/>
                <a:gd name="T7" fmla="*/ 115 h 229"/>
                <a:gd name="T8" fmla="*/ 114 w 228"/>
                <a:gd name="T9" fmla="*/ 229 h 229"/>
                <a:gd name="T10" fmla="*/ 208 w 228"/>
                <a:gd name="T11" fmla="*/ 111 h 229"/>
                <a:gd name="T12" fmla="*/ 178 w 228"/>
                <a:gd name="T13" fmla="*/ 46 h 229"/>
                <a:gd name="T14" fmla="*/ 186 w 228"/>
                <a:gd name="T15" fmla="*/ 91 h 229"/>
                <a:gd name="T16" fmla="*/ 136 w 228"/>
                <a:gd name="T17" fmla="*/ 193 h 229"/>
                <a:gd name="T18" fmla="*/ 208 w 228"/>
                <a:gd name="T19" fmla="*/ 11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229">
                  <a:moveTo>
                    <a:pt x="114" y="229"/>
                  </a:moveTo>
                  <a:cubicBezTo>
                    <a:pt x="51" y="229"/>
                    <a:pt x="0" y="178"/>
                    <a:pt x="0" y="115"/>
                  </a:cubicBezTo>
                  <a:cubicBezTo>
                    <a:pt x="0" y="52"/>
                    <a:pt x="51" y="0"/>
                    <a:pt x="114" y="0"/>
                  </a:cubicBezTo>
                  <a:cubicBezTo>
                    <a:pt x="177" y="0"/>
                    <a:pt x="228" y="52"/>
                    <a:pt x="228" y="115"/>
                  </a:cubicBezTo>
                  <a:cubicBezTo>
                    <a:pt x="228" y="178"/>
                    <a:pt x="177" y="229"/>
                    <a:pt x="114" y="229"/>
                  </a:cubicBezTo>
                  <a:close/>
                  <a:moveTo>
                    <a:pt x="208" y="111"/>
                  </a:moveTo>
                  <a:cubicBezTo>
                    <a:pt x="208" y="85"/>
                    <a:pt x="196" y="62"/>
                    <a:pt x="178" y="46"/>
                  </a:cubicBezTo>
                  <a:cubicBezTo>
                    <a:pt x="183" y="60"/>
                    <a:pt x="186" y="76"/>
                    <a:pt x="186" y="91"/>
                  </a:cubicBezTo>
                  <a:cubicBezTo>
                    <a:pt x="186" y="133"/>
                    <a:pt x="166" y="170"/>
                    <a:pt x="136" y="193"/>
                  </a:cubicBezTo>
                  <a:cubicBezTo>
                    <a:pt x="177" y="188"/>
                    <a:pt x="208" y="153"/>
                    <a:pt x="20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6157913" y="4222751"/>
              <a:ext cx="1352550" cy="1525588"/>
            </a:xfrm>
            <a:custGeom>
              <a:avLst/>
              <a:gdLst>
                <a:gd name="T0" fmla="*/ 157 w 360"/>
                <a:gd name="T1" fmla="*/ 0 h 406"/>
                <a:gd name="T2" fmla="*/ 360 w 360"/>
                <a:gd name="T3" fmla="*/ 162 h 406"/>
                <a:gd name="T4" fmla="*/ 360 w 360"/>
                <a:gd name="T5" fmla="*/ 406 h 406"/>
                <a:gd name="T6" fmla="*/ 26 w 360"/>
                <a:gd name="T7" fmla="*/ 406 h 406"/>
                <a:gd name="T8" fmla="*/ 65 w 360"/>
                <a:gd name="T9" fmla="*/ 344 h 406"/>
                <a:gd name="T10" fmla="*/ 0 w 360"/>
                <a:gd name="T11" fmla="*/ 107 h 406"/>
                <a:gd name="T12" fmla="*/ 157 w 360"/>
                <a:gd name="T1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157" y="0"/>
                  </a:moveTo>
                  <a:cubicBezTo>
                    <a:pt x="255" y="27"/>
                    <a:pt x="360" y="75"/>
                    <a:pt x="360" y="162"/>
                  </a:cubicBezTo>
                  <a:cubicBezTo>
                    <a:pt x="360" y="326"/>
                    <a:pt x="360" y="406"/>
                    <a:pt x="360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65" y="344"/>
                    <a:pt x="65" y="344"/>
                    <a:pt x="65" y="34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9" y="102"/>
                    <a:pt x="128" y="6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6529388" y="3060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7"/>
            <p:cNvSpPr/>
            <p:nvPr/>
          </p:nvSpPr>
          <p:spPr bwMode="auto">
            <a:xfrm>
              <a:off x="4703763" y="4222751"/>
              <a:ext cx="1352550" cy="1525588"/>
            </a:xfrm>
            <a:custGeom>
              <a:avLst/>
              <a:gdLst>
                <a:gd name="T0" fmla="*/ 0 w 360"/>
                <a:gd name="T1" fmla="*/ 406 h 406"/>
                <a:gd name="T2" fmla="*/ 0 w 360"/>
                <a:gd name="T3" fmla="*/ 162 h 406"/>
                <a:gd name="T4" fmla="*/ 203 w 360"/>
                <a:gd name="T5" fmla="*/ 0 h 406"/>
                <a:gd name="T6" fmla="*/ 360 w 360"/>
                <a:gd name="T7" fmla="*/ 107 h 406"/>
                <a:gd name="T8" fmla="*/ 295 w 360"/>
                <a:gd name="T9" fmla="*/ 344 h 406"/>
                <a:gd name="T10" fmla="*/ 334 w 360"/>
                <a:gd name="T11" fmla="*/ 406 h 406"/>
                <a:gd name="T12" fmla="*/ 0 w 360"/>
                <a:gd name="T13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0" y="406"/>
                  </a:moveTo>
                  <a:cubicBezTo>
                    <a:pt x="0" y="406"/>
                    <a:pt x="0" y="326"/>
                    <a:pt x="0" y="162"/>
                  </a:cubicBezTo>
                  <a:cubicBezTo>
                    <a:pt x="0" y="75"/>
                    <a:pt x="105" y="27"/>
                    <a:pt x="203" y="0"/>
                  </a:cubicBezTo>
                  <a:cubicBezTo>
                    <a:pt x="232" y="60"/>
                    <a:pt x="291" y="102"/>
                    <a:pt x="360" y="107"/>
                  </a:cubicBezTo>
                  <a:cubicBezTo>
                    <a:pt x="295" y="344"/>
                    <a:pt x="295" y="344"/>
                    <a:pt x="295" y="344"/>
                  </a:cubicBezTo>
                  <a:cubicBezTo>
                    <a:pt x="334" y="406"/>
                    <a:pt x="334" y="406"/>
                    <a:pt x="334" y="406"/>
                  </a:cubicBezTo>
                  <a:lnTo>
                    <a:pt x="0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8"/>
            <p:cNvSpPr/>
            <p:nvPr/>
          </p:nvSpPr>
          <p:spPr bwMode="auto">
            <a:xfrm>
              <a:off x="5454651" y="1103313"/>
              <a:ext cx="3322638" cy="1690688"/>
            </a:xfrm>
            <a:custGeom>
              <a:avLst/>
              <a:gdLst>
                <a:gd name="T0" fmla="*/ 137 w 884"/>
                <a:gd name="T1" fmla="*/ 396 h 450"/>
                <a:gd name="T2" fmla="*/ 10 w 884"/>
                <a:gd name="T3" fmla="*/ 450 h 450"/>
                <a:gd name="T4" fmla="*/ 0 w 884"/>
                <a:gd name="T5" fmla="*/ 437 h 450"/>
                <a:gd name="T6" fmla="*/ 349 w 884"/>
                <a:gd name="T7" fmla="*/ 157 h 450"/>
                <a:gd name="T8" fmla="*/ 450 w 884"/>
                <a:gd name="T9" fmla="*/ 335 h 450"/>
                <a:gd name="T10" fmla="*/ 620 w 884"/>
                <a:gd name="T11" fmla="*/ 190 h 450"/>
                <a:gd name="T12" fmla="*/ 484 w 884"/>
                <a:gd name="T13" fmla="*/ 112 h 450"/>
                <a:gd name="T14" fmla="*/ 884 w 884"/>
                <a:gd name="T15" fmla="*/ 0 h 450"/>
                <a:gd name="T16" fmla="*/ 744 w 884"/>
                <a:gd name="T17" fmla="*/ 391 h 450"/>
                <a:gd name="T18" fmla="*/ 662 w 884"/>
                <a:gd name="T19" fmla="*/ 225 h 450"/>
                <a:gd name="T20" fmla="*/ 435 w 884"/>
                <a:gd name="T21" fmla="*/ 418 h 450"/>
                <a:gd name="T22" fmla="*/ 334 w 884"/>
                <a:gd name="T23" fmla="*/ 238 h 450"/>
                <a:gd name="T24" fmla="*/ 137 w 884"/>
                <a:gd name="T25" fmla="*/ 39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4" h="450">
                  <a:moveTo>
                    <a:pt x="137" y="396"/>
                  </a:moveTo>
                  <a:cubicBezTo>
                    <a:pt x="89" y="402"/>
                    <a:pt x="46" y="421"/>
                    <a:pt x="10" y="450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349" y="157"/>
                    <a:pt x="349" y="157"/>
                    <a:pt x="349" y="157"/>
                  </a:cubicBezTo>
                  <a:cubicBezTo>
                    <a:pt x="450" y="335"/>
                    <a:pt x="450" y="335"/>
                    <a:pt x="450" y="335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484" y="112"/>
                    <a:pt x="484" y="112"/>
                    <a:pt x="484" y="112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744" y="391"/>
                    <a:pt x="744" y="391"/>
                    <a:pt x="744" y="391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435" y="418"/>
                    <a:pt x="435" y="418"/>
                    <a:pt x="435" y="418"/>
                  </a:cubicBezTo>
                  <a:cubicBezTo>
                    <a:pt x="334" y="238"/>
                    <a:pt x="334" y="238"/>
                    <a:pt x="334" y="238"/>
                  </a:cubicBezTo>
                  <a:lnTo>
                    <a:pt x="137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9"/>
            <p:cNvSpPr/>
            <p:nvPr/>
          </p:nvSpPr>
          <p:spPr bwMode="auto">
            <a:xfrm>
              <a:off x="3351213" y="2474913"/>
              <a:ext cx="2141538" cy="1333500"/>
            </a:xfrm>
            <a:custGeom>
              <a:avLst/>
              <a:gdLst>
                <a:gd name="T0" fmla="*/ 492 w 570"/>
                <a:gd name="T1" fmla="*/ 196 h 355"/>
                <a:gd name="T2" fmla="*/ 415 w 570"/>
                <a:gd name="T3" fmla="*/ 258 h 355"/>
                <a:gd name="T4" fmla="*/ 323 w 570"/>
                <a:gd name="T5" fmla="*/ 86 h 355"/>
                <a:gd name="T6" fmla="*/ 59 w 570"/>
                <a:gd name="T7" fmla="*/ 334 h 355"/>
                <a:gd name="T8" fmla="*/ 10 w 570"/>
                <a:gd name="T9" fmla="*/ 344 h 355"/>
                <a:gd name="T10" fmla="*/ 22 w 570"/>
                <a:gd name="T11" fmla="*/ 295 h 355"/>
                <a:gd name="T12" fmla="*/ 338 w 570"/>
                <a:gd name="T13" fmla="*/ 0 h 355"/>
                <a:gd name="T14" fmla="*/ 432 w 570"/>
                <a:gd name="T15" fmla="*/ 176 h 355"/>
                <a:gd name="T16" fmla="*/ 560 w 570"/>
                <a:gd name="T17" fmla="*/ 72 h 355"/>
                <a:gd name="T18" fmla="*/ 570 w 570"/>
                <a:gd name="T19" fmla="*/ 85 h 355"/>
                <a:gd name="T20" fmla="*/ 492 w 570"/>
                <a:gd name="T21" fmla="*/ 196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0" h="355">
                  <a:moveTo>
                    <a:pt x="492" y="196"/>
                  </a:moveTo>
                  <a:cubicBezTo>
                    <a:pt x="415" y="258"/>
                    <a:pt x="415" y="258"/>
                    <a:pt x="415" y="258"/>
                  </a:cubicBezTo>
                  <a:cubicBezTo>
                    <a:pt x="323" y="86"/>
                    <a:pt x="323" y="86"/>
                    <a:pt x="323" y="86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42" y="350"/>
                    <a:pt x="20" y="355"/>
                    <a:pt x="10" y="344"/>
                  </a:cubicBezTo>
                  <a:cubicBezTo>
                    <a:pt x="0" y="333"/>
                    <a:pt x="5" y="312"/>
                    <a:pt x="22" y="295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432" y="176"/>
                    <a:pt x="432" y="176"/>
                    <a:pt x="432" y="176"/>
                  </a:cubicBezTo>
                  <a:cubicBezTo>
                    <a:pt x="560" y="72"/>
                    <a:pt x="560" y="72"/>
                    <a:pt x="560" y="72"/>
                  </a:cubicBezTo>
                  <a:cubicBezTo>
                    <a:pt x="570" y="85"/>
                    <a:pt x="570" y="85"/>
                    <a:pt x="570" y="85"/>
                  </a:cubicBezTo>
                  <a:cubicBezTo>
                    <a:pt x="535" y="114"/>
                    <a:pt x="507" y="152"/>
                    <a:pt x="492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5305426" y="2744788"/>
              <a:ext cx="1570038" cy="1571625"/>
            </a:xfrm>
            <a:custGeom>
              <a:avLst/>
              <a:gdLst>
                <a:gd name="T0" fmla="*/ 249 w 418"/>
                <a:gd name="T1" fmla="*/ 352 h 418"/>
                <a:gd name="T2" fmla="*/ 381 w 418"/>
                <a:gd name="T3" fmla="*/ 201 h 418"/>
                <a:gd name="T4" fmla="*/ 326 w 418"/>
                <a:gd name="T5" fmla="*/ 84 h 418"/>
                <a:gd name="T6" fmla="*/ 326 w 418"/>
                <a:gd name="T7" fmla="*/ 84 h 418"/>
                <a:gd name="T8" fmla="*/ 326 w 418"/>
                <a:gd name="T9" fmla="*/ 84 h 418"/>
                <a:gd name="T10" fmla="*/ 341 w 418"/>
                <a:gd name="T11" fmla="*/ 166 h 418"/>
                <a:gd name="T12" fmla="*/ 249 w 418"/>
                <a:gd name="T13" fmla="*/ 352 h 418"/>
                <a:gd name="T14" fmla="*/ 209 w 418"/>
                <a:gd name="T15" fmla="*/ 418 h 418"/>
                <a:gd name="T16" fmla="*/ 0 w 418"/>
                <a:gd name="T17" fmla="*/ 209 h 418"/>
                <a:gd name="T18" fmla="*/ 209 w 418"/>
                <a:gd name="T19" fmla="*/ 0 h 418"/>
                <a:gd name="T20" fmla="*/ 418 w 418"/>
                <a:gd name="T21" fmla="*/ 209 h 418"/>
                <a:gd name="T22" fmla="*/ 209 w 418"/>
                <a:gd name="T2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418">
                  <a:moveTo>
                    <a:pt x="249" y="352"/>
                  </a:moveTo>
                  <a:cubicBezTo>
                    <a:pt x="324" y="342"/>
                    <a:pt x="381" y="279"/>
                    <a:pt x="381" y="201"/>
                  </a:cubicBezTo>
                  <a:cubicBezTo>
                    <a:pt x="381" y="154"/>
                    <a:pt x="360" y="112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35" y="109"/>
                    <a:pt x="341" y="137"/>
                    <a:pt x="341" y="166"/>
                  </a:cubicBezTo>
                  <a:cubicBezTo>
                    <a:pt x="341" y="242"/>
                    <a:pt x="305" y="309"/>
                    <a:pt x="249" y="352"/>
                  </a:cubicBezTo>
                  <a:close/>
                  <a:moveTo>
                    <a:pt x="209" y="418"/>
                  </a:moveTo>
                  <a:cubicBezTo>
                    <a:pt x="93" y="418"/>
                    <a:pt x="0" y="325"/>
                    <a:pt x="0" y="209"/>
                  </a:cubicBezTo>
                  <a:cubicBezTo>
                    <a:pt x="0" y="94"/>
                    <a:pt x="93" y="0"/>
                    <a:pt x="209" y="0"/>
                  </a:cubicBezTo>
                  <a:cubicBezTo>
                    <a:pt x="325" y="0"/>
                    <a:pt x="418" y="94"/>
                    <a:pt x="418" y="209"/>
                  </a:cubicBezTo>
                  <a:cubicBezTo>
                    <a:pt x="418" y="325"/>
                    <a:pt x="325" y="418"/>
                    <a:pt x="209" y="4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4181476" y="4541838"/>
              <a:ext cx="439738" cy="830263"/>
            </a:xfrm>
            <a:custGeom>
              <a:avLst/>
              <a:gdLst>
                <a:gd name="T0" fmla="*/ 0 w 117"/>
                <a:gd name="T1" fmla="*/ 58 h 221"/>
                <a:gd name="T2" fmla="*/ 86 w 117"/>
                <a:gd name="T3" fmla="*/ 0 h 221"/>
                <a:gd name="T4" fmla="*/ 117 w 117"/>
                <a:gd name="T5" fmla="*/ 10 h 221"/>
                <a:gd name="T6" fmla="*/ 104 w 117"/>
                <a:gd name="T7" fmla="*/ 65 h 221"/>
                <a:gd name="T8" fmla="*/ 104 w 117"/>
                <a:gd name="T9" fmla="*/ 221 h 221"/>
                <a:gd name="T10" fmla="*/ 14 w 117"/>
                <a:gd name="T11" fmla="*/ 221 h 221"/>
                <a:gd name="T12" fmla="*/ 36 w 117"/>
                <a:gd name="T13" fmla="*/ 188 h 221"/>
                <a:gd name="T14" fmla="*/ 0 w 117"/>
                <a:gd name="T15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1">
                  <a:moveTo>
                    <a:pt x="0" y="58"/>
                  </a:moveTo>
                  <a:cubicBezTo>
                    <a:pt x="38" y="56"/>
                    <a:pt x="70" y="32"/>
                    <a:pt x="86" y="0"/>
                  </a:cubicBezTo>
                  <a:cubicBezTo>
                    <a:pt x="96" y="3"/>
                    <a:pt x="107" y="6"/>
                    <a:pt x="117" y="10"/>
                  </a:cubicBezTo>
                  <a:cubicBezTo>
                    <a:pt x="108" y="26"/>
                    <a:pt x="104" y="45"/>
                    <a:pt x="104" y="65"/>
                  </a:cubicBezTo>
                  <a:cubicBezTo>
                    <a:pt x="104" y="128"/>
                    <a:pt x="104" y="180"/>
                    <a:pt x="104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6" y="188"/>
                    <a:pt x="36" y="188"/>
                    <a:pt x="36" y="188"/>
                  </a:cubicBezTo>
                  <a:lnTo>
                    <a:pt x="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32"/>
            <p:cNvSpPr/>
            <p:nvPr/>
          </p:nvSpPr>
          <p:spPr bwMode="auto">
            <a:xfrm>
              <a:off x="3387726" y="4541838"/>
              <a:ext cx="736600" cy="830263"/>
            </a:xfrm>
            <a:custGeom>
              <a:avLst/>
              <a:gdLst>
                <a:gd name="T0" fmla="*/ 196 w 196"/>
                <a:gd name="T1" fmla="*/ 58 h 221"/>
                <a:gd name="T2" fmla="*/ 160 w 196"/>
                <a:gd name="T3" fmla="*/ 188 h 221"/>
                <a:gd name="T4" fmla="*/ 182 w 196"/>
                <a:gd name="T5" fmla="*/ 221 h 221"/>
                <a:gd name="T6" fmla="*/ 0 w 196"/>
                <a:gd name="T7" fmla="*/ 221 h 221"/>
                <a:gd name="T8" fmla="*/ 0 w 196"/>
                <a:gd name="T9" fmla="*/ 88 h 221"/>
                <a:gd name="T10" fmla="*/ 111 w 196"/>
                <a:gd name="T11" fmla="*/ 0 h 221"/>
                <a:gd name="T12" fmla="*/ 196 w 196"/>
                <a:gd name="T13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96" y="58"/>
                  </a:moveTo>
                  <a:cubicBezTo>
                    <a:pt x="160" y="188"/>
                    <a:pt x="160" y="188"/>
                    <a:pt x="160" y="188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178"/>
                    <a:pt x="0" y="88"/>
                  </a:cubicBezTo>
                  <a:cubicBezTo>
                    <a:pt x="0" y="41"/>
                    <a:pt x="57" y="14"/>
                    <a:pt x="111" y="0"/>
                  </a:cubicBezTo>
                  <a:cubicBezTo>
                    <a:pt x="126" y="32"/>
                    <a:pt x="158" y="56"/>
                    <a:pt x="19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33"/>
            <p:cNvSpPr/>
            <p:nvPr/>
          </p:nvSpPr>
          <p:spPr bwMode="auto">
            <a:xfrm>
              <a:off x="3922713" y="3906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34"/>
            <p:cNvSpPr>
              <a:spLocks noEditPoints="1"/>
            </p:cNvSpPr>
            <p:nvPr/>
          </p:nvSpPr>
          <p:spPr bwMode="auto">
            <a:xfrm>
              <a:off x="3733801" y="3733801"/>
              <a:ext cx="857250" cy="860425"/>
            </a:xfrm>
            <a:custGeom>
              <a:avLst/>
              <a:gdLst>
                <a:gd name="T0" fmla="*/ 50 w 228"/>
                <a:gd name="T1" fmla="*/ 46 h 229"/>
                <a:gd name="T2" fmla="*/ 20 w 228"/>
                <a:gd name="T3" fmla="*/ 110 h 229"/>
                <a:gd name="T4" fmla="*/ 92 w 228"/>
                <a:gd name="T5" fmla="*/ 192 h 229"/>
                <a:gd name="T6" fmla="*/ 42 w 228"/>
                <a:gd name="T7" fmla="*/ 91 h 229"/>
                <a:gd name="T8" fmla="*/ 50 w 228"/>
                <a:gd name="T9" fmla="*/ 46 h 229"/>
                <a:gd name="T10" fmla="*/ 50 w 228"/>
                <a:gd name="T11" fmla="*/ 46 h 229"/>
                <a:gd name="T12" fmla="*/ 114 w 228"/>
                <a:gd name="T13" fmla="*/ 229 h 229"/>
                <a:gd name="T14" fmla="*/ 0 w 228"/>
                <a:gd name="T15" fmla="*/ 114 h 229"/>
                <a:gd name="T16" fmla="*/ 114 w 228"/>
                <a:gd name="T17" fmla="*/ 0 h 229"/>
                <a:gd name="T18" fmla="*/ 228 w 228"/>
                <a:gd name="T19" fmla="*/ 114 h 229"/>
                <a:gd name="T20" fmla="*/ 114 w 228"/>
                <a:gd name="T21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29">
                  <a:moveTo>
                    <a:pt x="50" y="46"/>
                  </a:moveTo>
                  <a:cubicBezTo>
                    <a:pt x="32" y="61"/>
                    <a:pt x="20" y="84"/>
                    <a:pt x="20" y="110"/>
                  </a:cubicBezTo>
                  <a:cubicBezTo>
                    <a:pt x="20" y="152"/>
                    <a:pt x="51" y="187"/>
                    <a:pt x="92" y="192"/>
                  </a:cubicBezTo>
                  <a:cubicBezTo>
                    <a:pt x="62" y="169"/>
                    <a:pt x="42" y="132"/>
                    <a:pt x="42" y="91"/>
                  </a:cubicBezTo>
                  <a:cubicBezTo>
                    <a:pt x="42" y="75"/>
                    <a:pt x="45" y="60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lose/>
                  <a:moveTo>
                    <a:pt x="114" y="229"/>
                  </a:moveTo>
                  <a:cubicBezTo>
                    <a:pt x="51" y="229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77" y="0"/>
                    <a:pt x="228" y="51"/>
                    <a:pt x="228" y="114"/>
                  </a:cubicBezTo>
                  <a:cubicBezTo>
                    <a:pt x="228" y="177"/>
                    <a:pt x="177" y="229"/>
                    <a:pt x="114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4" name="文本框 26"/>
          <p:cNvSpPr txBox="1"/>
          <p:nvPr/>
        </p:nvSpPr>
        <p:spPr>
          <a:xfrm>
            <a:off x="2364741" y="3883072"/>
            <a:ext cx="193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部门管理不到位</a:t>
            </a:r>
            <a:endParaRPr lang="zh-CN" altLang="en-US" b="1" spc="100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381956" y="4182137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4873451" y="2874960"/>
            <a:ext cx="2498256" cy="2498256"/>
            <a:chOff x="2785219" y="1704380"/>
            <a:chExt cx="2202638" cy="2202638"/>
          </a:xfrm>
        </p:grpSpPr>
        <p:sp>
          <p:nvSpPr>
            <p:cNvPr id="107" name="椭圆 106"/>
            <p:cNvSpPr/>
            <p:nvPr/>
          </p:nvSpPr>
          <p:spPr>
            <a:xfrm>
              <a:off x="2785219" y="1704380"/>
              <a:ext cx="2202638" cy="2202638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2907211" y="1834146"/>
              <a:ext cx="1958654" cy="1958654"/>
            </a:xfrm>
            <a:prstGeom prst="ellipse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 rot="10800000">
            <a:off x="4369395" y="3899865"/>
            <a:ext cx="639027" cy="639027"/>
            <a:chOff x="5245553" y="1964897"/>
            <a:chExt cx="852035" cy="852035"/>
          </a:xfrm>
        </p:grpSpPr>
        <p:grpSp>
          <p:nvGrpSpPr>
            <p:cNvPr id="110" name="组合 109"/>
            <p:cNvGrpSpPr/>
            <p:nvPr/>
          </p:nvGrpSpPr>
          <p:grpSpPr>
            <a:xfrm>
              <a:off x="5245553" y="1964897"/>
              <a:ext cx="852035" cy="852035"/>
              <a:chOff x="1705099" y="2564904"/>
              <a:chExt cx="1800200" cy="1800200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右箭头 110"/>
            <p:cNvSpPr/>
            <p:nvPr/>
          </p:nvSpPr>
          <p:spPr>
            <a:xfrm rot="10800000">
              <a:off x="5419542" y="2177905"/>
              <a:ext cx="504056" cy="426018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797137" y="3169823"/>
            <a:ext cx="716236" cy="713249"/>
            <a:chOff x="3632200" y="998538"/>
            <a:chExt cx="4949826" cy="4929188"/>
          </a:xfrm>
          <a:solidFill>
            <a:srgbClr val="2DB2A4"/>
          </a:solidFill>
        </p:grpSpPr>
        <p:sp>
          <p:nvSpPr>
            <p:cNvPr id="115" name="Rectangle 94"/>
            <p:cNvSpPr>
              <a:spLocks noChangeArrowheads="1"/>
            </p:cNvSpPr>
            <p:nvPr/>
          </p:nvSpPr>
          <p:spPr bwMode="auto">
            <a:xfrm>
              <a:off x="3632200" y="4795838"/>
              <a:ext cx="615950" cy="1000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95"/>
            <p:cNvSpPr>
              <a:spLocks noEditPoints="1"/>
            </p:cNvSpPr>
            <p:nvPr/>
          </p:nvSpPr>
          <p:spPr bwMode="auto">
            <a:xfrm>
              <a:off x="4451350" y="2814638"/>
              <a:ext cx="1409700" cy="1409700"/>
            </a:xfrm>
            <a:custGeom>
              <a:avLst/>
              <a:gdLst>
                <a:gd name="T0" fmla="*/ 20 w 375"/>
                <a:gd name="T1" fmla="*/ 187 h 375"/>
                <a:gd name="T2" fmla="*/ 188 w 375"/>
                <a:gd name="T3" fmla="*/ 20 h 375"/>
                <a:gd name="T4" fmla="*/ 356 w 375"/>
                <a:gd name="T5" fmla="*/ 187 h 375"/>
                <a:gd name="T6" fmla="*/ 188 w 375"/>
                <a:gd name="T7" fmla="*/ 355 h 375"/>
                <a:gd name="T8" fmla="*/ 20 w 375"/>
                <a:gd name="T9" fmla="*/ 187 h 375"/>
                <a:gd name="T10" fmla="*/ 188 w 375"/>
                <a:gd name="T11" fmla="*/ 0 h 375"/>
                <a:gd name="T12" fmla="*/ 0 w 375"/>
                <a:gd name="T13" fmla="*/ 187 h 375"/>
                <a:gd name="T14" fmla="*/ 188 w 375"/>
                <a:gd name="T15" fmla="*/ 375 h 375"/>
                <a:gd name="T16" fmla="*/ 375 w 375"/>
                <a:gd name="T17" fmla="*/ 187 h 375"/>
                <a:gd name="T18" fmla="*/ 188 w 375"/>
                <a:gd name="T1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5">
                  <a:moveTo>
                    <a:pt x="20" y="187"/>
                  </a:moveTo>
                  <a:cubicBezTo>
                    <a:pt x="20" y="95"/>
                    <a:pt x="95" y="20"/>
                    <a:pt x="188" y="20"/>
                  </a:cubicBezTo>
                  <a:cubicBezTo>
                    <a:pt x="280" y="20"/>
                    <a:pt x="356" y="95"/>
                    <a:pt x="356" y="187"/>
                  </a:cubicBezTo>
                  <a:cubicBezTo>
                    <a:pt x="356" y="280"/>
                    <a:pt x="280" y="355"/>
                    <a:pt x="188" y="355"/>
                  </a:cubicBezTo>
                  <a:cubicBezTo>
                    <a:pt x="95" y="355"/>
                    <a:pt x="20" y="280"/>
                    <a:pt x="20" y="187"/>
                  </a:cubicBezTo>
                  <a:close/>
                  <a:moveTo>
                    <a:pt x="188" y="0"/>
                  </a:moveTo>
                  <a:cubicBezTo>
                    <a:pt x="84" y="0"/>
                    <a:pt x="0" y="84"/>
                    <a:pt x="0" y="187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91" y="375"/>
                    <a:pt x="375" y="291"/>
                    <a:pt x="375" y="187"/>
                  </a:cubicBezTo>
                  <a:cubicBezTo>
                    <a:pt x="375" y="84"/>
                    <a:pt x="291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96"/>
            <p:cNvSpPr/>
            <p:nvPr/>
          </p:nvSpPr>
          <p:spPr bwMode="auto">
            <a:xfrm>
              <a:off x="4737100" y="3438526"/>
              <a:ext cx="406400" cy="455613"/>
            </a:xfrm>
            <a:custGeom>
              <a:avLst/>
              <a:gdLst>
                <a:gd name="T0" fmla="*/ 88 w 108"/>
                <a:gd name="T1" fmla="*/ 103 h 121"/>
                <a:gd name="T2" fmla="*/ 108 w 108"/>
                <a:gd name="T3" fmla="*/ 32 h 121"/>
                <a:gd name="T4" fmla="*/ 61 w 108"/>
                <a:gd name="T5" fmla="*/ 0 h 121"/>
                <a:gd name="T6" fmla="*/ 0 w 108"/>
                <a:gd name="T7" fmla="*/ 48 h 121"/>
                <a:gd name="T8" fmla="*/ 0 w 108"/>
                <a:gd name="T9" fmla="*/ 121 h 121"/>
                <a:gd name="T10" fmla="*/ 100 w 108"/>
                <a:gd name="T11" fmla="*/ 121 h 121"/>
                <a:gd name="T12" fmla="*/ 88 w 108"/>
                <a:gd name="T13" fmla="*/ 10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1">
                  <a:moveTo>
                    <a:pt x="88" y="103"/>
                  </a:moveTo>
                  <a:cubicBezTo>
                    <a:pt x="108" y="32"/>
                    <a:pt x="108" y="32"/>
                    <a:pt x="108" y="32"/>
                  </a:cubicBezTo>
                  <a:cubicBezTo>
                    <a:pt x="87" y="31"/>
                    <a:pt x="69" y="18"/>
                    <a:pt x="61" y="0"/>
                  </a:cubicBezTo>
                  <a:cubicBezTo>
                    <a:pt x="31" y="8"/>
                    <a:pt x="0" y="23"/>
                    <a:pt x="0" y="48"/>
                  </a:cubicBezTo>
                  <a:cubicBezTo>
                    <a:pt x="0" y="97"/>
                    <a:pt x="0" y="121"/>
                    <a:pt x="0" y="121"/>
                  </a:cubicBezTo>
                  <a:cubicBezTo>
                    <a:pt x="100" y="121"/>
                    <a:pt x="100" y="121"/>
                    <a:pt x="100" y="121"/>
                  </a:cubicBezTo>
                  <a:lnTo>
                    <a:pt x="88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97"/>
            <p:cNvSpPr/>
            <p:nvPr/>
          </p:nvSpPr>
          <p:spPr bwMode="auto">
            <a:xfrm>
              <a:off x="4335463" y="4067176"/>
              <a:ext cx="4246563" cy="1860550"/>
            </a:xfrm>
            <a:custGeom>
              <a:avLst/>
              <a:gdLst>
                <a:gd name="T0" fmla="*/ 1102 w 1130"/>
                <a:gd name="T1" fmla="*/ 108 h 495"/>
                <a:gd name="T2" fmla="*/ 1120 w 1130"/>
                <a:gd name="T3" fmla="*/ 34 h 495"/>
                <a:gd name="T4" fmla="*/ 1042 w 1130"/>
                <a:gd name="T5" fmla="*/ 36 h 495"/>
                <a:gd name="T6" fmla="*/ 962 w 1130"/>
                <a:gd name="T7" fmla="*/ 171 h 495"/>
                <a:gd name="T8" fmla="*/ 775 w 1130"/>
                <a:gd name="T9" fmla="*/ 275 h 495"/>
                <a:gd name="T10" fmla="*/ 587 w 1130"/>
                <a:gd name="T11" fmla="*/ 275 h 495"/>
                <a:gd name="T12" fmla="*/ 479 w 1130"/>
                <a:gd name="T13" fmla="*/ 223 h 495"/>
                <a:gd name="T14" fmla="*/ 611 w 1130"/>
                <a:gd name="T15" fmla="*/ 223 h 495"/>
                <a:gd name="T16" fmla="*/ 715 w 1130"/>
                <a:gd name="T17" fmla="*/ 152 h 495"/>
                <a:gd name="T18" fmla="*/ 639 w 1130"/>
                <a:gd name="T19" fmla="*/ 108 h 495"/>
                <a:gd name="T20" fmla="*/ 575 w 1130"/>
                <a:gd name="T21" fmla="*/ 108 h 495"/>
                <a:gd name="T22" fmla="*/ 386 w 1130"/>
                <a:gd name="T23" fmla="*/ 108 h 495"/>
                <a:gd name="T24" fmla="*/ 310 w 1130"/>
                <a:gd name="T25" fmla="*/ 128 h 495"/>
                <a:gd name="T26" fmla="*/ 159 w 1130"/>
                <a:gd name="T27" fmla="*/ 195 h 495"/>
                <a:gd name="T28" fmla="*/ 53 w 1130"/>
                <a:gd name="T29" fmla="*/ 215 h 495"/>
                <a:gd name="T30" fmla="*/ 0 w 1130"/>
                <a:gd name="T31" fmla="*/ 215 h 495"/>
                <a:gd name="T32" fmla="*/ 0 w 1130"/>
                <a:gd name="T33" fmla="*/ 435 h 495"/>
                <a:gd name="T34" fmla="*/ 282 w 1130"/>
                <a:gd name="T35" fmla="*/ 463 h 495"/>
                <a:gd name="T36" fmla="*/ 641 w 1130"/>
                <a:gd name="T37" fmla="*/ 463 h 495"/>
                <a:gd name="T38" fmla="*/ 858 w 1130"/>
                <a:gd name="T39" fmla="*/ 379 h 495"/>
                <a:gd name="T40" fmla="*/ 1030 w 1130"/>
                <a:gd name="T41" fmla="*/ 247 h 495"/>
                <a:gd name="T42" fmla="*/ 1102 w 1130"/>
                <a:gd name="T43" fmla="*/ 108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0" h="495">
                  <a:moveTo>
                    <a:pt x="1102" y="108"/>
                  </a:moveTo>
                  <a:cubicBezTo>
                    <a:pt x="1111" y="89"/>
                    <a:pt x="1130" y="54"/>
                    <a:pt x="1120" y="34"/>
                  </a:cubicBezTo>
                  <a:cubicBezTo>
                    <a:pt x="1105" y="0"/>
                    <a:pt x="1063" y="13"/>
                    <a:pt x="1042" y="36"/>
                  </a:cubicBezTo>
                  <a:cubicBezTo>
                    <a:pt x="962" y="171"/>
                    <a:pt x="962" y="171"/>
                    <a:pt x="962" y="171"/>
                  </a:cubicBezTo>
                  <a:cubicBezTo>
                    <a:pt x="775" y="275"/>
                    <a:pt x="775" y="275"/>
                    <a:pt x="775" y="275"/>
                  </a:cubicBezTo>
                  <a:cubicBezTo>
                    <a:pt x="775" y="275"/>
                    <a:pt x="667" y="275"/>
                    <a:pt x="587" y="275"/>
                  </a:cubicBezTo>
                  <a:cubicBezTo>
                    <a:pt x="507" y="275"/>
                    <a:pt x="479" y="223"/>
                    <a:pt x="479" y="223"/>
                  </a:cubicBezTo>
                  <a:cubicBezTo>
                    <a:pt x="479" y="223"/>
                    <a:pt x="531" y="223"/>
                    <a:pt x="611" y="223"/>
                  </a:cubicBezTo>
                  <a:cubicBezTo>
                    <a:pt x="691" y="223"/>
                    <a:pt x="715" y="207"/>
                    <a:pt x="715" y="152"/>
                  </a:cubicBezTo>
                  <a:cubicBezTo>
                    <a:pt x="715" y="96"/>
                    <a:pt x="639" y="108"/>
                    <a:pt x="639" y="108"/>
                  </a:cubicBezTo>
                  <a:cubicBezTo>
                    <a:pt x="575" y="108"/>
                    <a:pt x="575" y="108"/>
                    <a:pt x="575" y="108"/>
                  </a:cubicBezTo>
                  <a:cubicBezTo>
                    <a:pt x="575" y="108"/>
                    <a:pt x="435" y="108"/>
                    <a:pt x="386" y="108"/>
                  </a:cubicBezTo>
                  <a:cubicBezTo>
                    <a:pt x="338" y="108"/>
                    <a:pt x="310" y="128"/>
                    <a:pt x="310" y="128"/>
                  </a:cubicBezTo>
                  <a:cubicBezTo>
                    <a:pt x="159" y="195"/>
                    <a:pt x="159" y="195"/>
                    <a:pt x="159" y="195"/>
                  </a:cubicBezTo>
                  <a:cubicBezTo>
                    <a:pt x="159" y="195"/>
                    <a:pt x="107" y="215"/>
                    <a:pt x="53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435"/>
                    <a:pt x="213" y="443"/>
                    <a:pt x="282" y="463"/>
                  </a:cubicBezTo>
                  <a:cubicBezTo>
                    <a:pt x="282" y="463"/>
                    <a:pt x="448" y="495"/>
                    <a:pt x="641" y="463"/>
                  </a:cubicBezTo>
                  <a:cubicBezTo>
                    <a:pt x="707" y="452"/>
                    <a:pt x="858" y="379"/>
                    <a:pt x="858" y="379"/>
                  </a:cubicBezTo>
                  <a:cubicBezTo>
                    <a:pt x="1030" y="247"/>
                    <a:pt x="1030" y="247"/>
                    <a:pt x="1030" y="247"/>
                  </a:cubicBezTo>
                  <a:cubicBezTo>
                    <a:pt x="1030" y="247"/>
                    <a:pt x="1066" y="184"/>
                    <a:pt x="110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98"/>
            <p:cNvSpPr>
              <a:spLocks noEditPoints="1"/>
            </p:cNvSpPr>
            <p:nvPr/>
          </p:nvSpPr>
          <p:spPr bwMode="auto">
            <a:xfrm>
              <a:off x="4924425" y="2998788"/>
              <a:ext cx="469900" cy="469900"/>
            </a:xfrm>
            <a:custGeom>
              <a:avLst/>
              <a:gdLst>
                <a:gd name="T0" fmla="*/ 24 w 125"/>
                <a:gd name="T1" fmla="*/ 50 h 125"/>
                <a:gd name="T2" fmla="*/ 51 w 125"/>
                <a:gd name="T3" fmla="*/ 105 h 125"/>
                <a:gd name="T4" fmla="*/ 12 w 125"/>
                <a:gd name="T5" fmla="*/ 60 h 125"/>
                <a:gd name="T6" fmla="*/ 28 w 125"/>
                <a:gd name="T7" fmla="*/ 25 h 125"/>
                <a:gd name="T8" fmla="*/ 24 w 125"/>
                <a:gd name="T9" fmla="*/ 50 h 125"/>
                <a:gd name="T10" fmla="*/ 125 w 125"/>
                <a:gd name="T11" fmla="*/ 62 h 125"/>
                <a:gd name="T12" fmla="*/ 63 w 125"/>
                <a:gd name="T13" fmla="*/ 0 h 125"/>
                <a:gd name="T14" fmla="*/ 0 w 125"/>
                <a:gd name="T15" fmla="*/ 62 h 125"/>
                <a:gd name="T16" fmla="*/ 63 w 125"/>
                <a:gd name="T17" fmla="*/ 125 h 125"/>
                <a:gd name="T18" fmla="*/ 125 w 125"/>
                <a:gd name="T19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24" y="50"/>
                  </a:moveTo>
                  <a:cubicBezTo>
                    <a:pt x="24" y="72"/>
                    <a:pt x="34" y="92"/>
                    <a:pt x="51" y="105"/>
                  </a:cubicBezTo>
                  <a:cubicBezTo>
                    <a:pt x="29" y="102"/>
                    <a:pt x="12" y="83"/>
                    <a:pt x="12" y="60"/>
                  </a:cubicBezTo>
                  <a:cubicBezTo>
                    <a:pt x="12" y="46"/>
                    <a:pt x="18" y="33"/>
                    <a:pt x="28" y="25"/>
                  </a:cubicBezTo>
                  <a:cubicBezTo>
                    <a:pt x="25" y="33"/>
                    <a:pt x="24" y="41"/>
                    <a:pt x="24" y="50"/>
                  </a:cubicBezTo>
                  <a:close/>
                  <a:moveTo>
                    <a:pt x="125" y="62"/>
                  </a:moveTo>
                  <a:cubicBezTo>
                    <a:pt x="125" y="28"/>
                    <a:pt x="97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99"/>
            <p:cNvSpPr/>
            <p:nvPr/>
          </p:nvSpPr>
          <p:spPr bwMode="auto">
            <a:xfrm>
              <a:off x="5173663" y="3438526"/>
              <a:ext cx="401638" cy="455613"/>
            </a:xfrm>
            <a:custGeom>
              <a:avLst/>
              <a:gdLst>
                <a:gd name="T0" fmla="*/ 46 w 107"/>
                <a:gd name="T1" fmla="*/ 0 h 121"/>
                <a:gd name="T2" fmla="*/ 0 w 107"/>
                <a:gd name="T3" fmla="*/ 32 h 121"/>
                <a:gd name="T4" fmla="*/ 19 w 107"/>
                <a:gd name="T5" fmla="*/ 103 h 121"/>
                <a:gd name="T6" fmla="*/ 7 w 107"/>
                <a:gd name="T7" fmla="*/ 121 h 121"/>
                <a:gd name="T8" fmla="*/ 107 w 107"/>
                <a:gd name="T9" fmla="*/ 121 h 121"/>
                <a:gd name="T10" fmla="*/ 107 w 107"/>
                <a:gd name="T11" fmla="*/ 48 h 121"/>
                <a:gd name="T12" fmla="*/ 46 w 107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21">
                  <a:moveTo>
                    <a:pt x="46" y="0"/>
                  </a:moveTo>
                  <a:cubicBezTo>
                    <a:pt x="38" y="18"/>
                    <a:pt x="20" y="31"/>
                    <a:pt x="0" y="32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107" y="97"/>
                    <a:pt x="107" y="48"/>
                  </a:cubicBezTo>
                  <a:cubicBezTo>
                    <a:pt x="107" y="23"/>
                    <a:pt x="76" y="8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0"/>
            <p:cNvSpPr>
              <a:spLocks noEditPoints="1"/>
            </p:cNvSpPr>
            <p:nvPr/>
          </p:nvSpPr>
          <p:spPr bwMode="auto">
            <a:xfrm>
              <a:off x="5751513" y="998538"/>
              <a:ext cx="2093913" cy="2093913"/>
            </a:xfrm>
            <a:custGeom>
              <a:avLst/>
              <a:gdLst>
                <a:gd name="T0" fmla="*/ 278 w 557"/>
                <a:gd name="T1" fmla="*/ 557 h 557"/>
                <a:gd name="T2" fmla="*/ 557 w 557"/>
                <a:gd name="T3" fmla="*/ 278 h 557"/>
                <a:gd name="T4" fmla="*/ 278 w 557"/>
                <a:gd name="T5" fmla="*/ 0 h 557"/>
                <a:gd name="T6" fmla="*/ 0 w 557"/>
                <a:gd name="T7" fmla="*/ 278 h 557"/>
                <a:gd name="T8" fmla="*/ 278 w 557"/>
                <a:gd name="T9" fmla="*/ 557 h 557"/>
                <a:gd name="T10" fmla="*/ 278 w 557"/>
                <a:gd name="T11" fmla="*/ 29 h 557"/>
                <a:gd name="T12" fmla="*/ 528 w 557"/>
                <a:gd name="T13" fmla="*/ 278 h 557"/>
                <a:gd name="T14" fmla="*/ 278 w 557"/>
                <a:gd name="T15" fmla="*/ 528 h 557"/>
                <a:gd name="T16" fmla="*/ 29 w 557"/>
                <a:gd name="T17" fmla="*/ 278 h 557"/>
                <a:gd name="T18" fmla="*/ 278 w 557"/>
                <a:gd name="T19" fmla="*/ 29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7" h="557">
                  <a:moveTo>
                    <a:pt x="278" y="557"/>
                  </a:moveTo>
                  <a:cubicBezTo>
                    <a:pt x="432" y="557"/>
                    <a:pt x="557" y="432"/>
                    <a:pt x="557" y="278"/>
                  </a:cubicBezTo>
                  <a:cubicBezTo>
                    <a:pt x="557" y="125"/>
                    <a:pt x="432" y="0"/>
                    <a:pt x="278" y="0"/>
                  </a:cubicBezTo>
                  <a:cubicBezTo>
                    <a:pt x="125" y="0"/>
                    <a:pt x="0" y="125"/>
                    <a:pt x="0" y="278"/>
                  </a:cubicBezTo>
                  <a:cubicBezTo>
                    <a:pt x="0" y="432"/>
                    <a:pt x="125" y="557"/>
                    <a:pt x="278" y="557"/>
                  </a:cubicBezTo>
                  <a:close/>
                  <a:moveTo>
                    <a:pt x="278" y="29"/>
                  </a:moveTo>
                  <a:cubicBezTo>
                    <a:pt x="416" y="29"/>
                    <a:pt x="528" y="141"/>
                    <a:pt x="528" y="278"/>
                  </a:cubicBezTo>
                  <a:cubicBezTo>
                    <a:pt x="528" y="416"/>
                    <a:pt x="416" y="528"/>
                    <a:pt x="278" y="528"/>
                  </a:cubicBezTo>
                  <a:cubicBezTo>
                    <a:pt x="141" y="528"/>
                    <a:pt x="29" y="416"/>
                    <a:pt x="29" y="278"/>
                  </a:cubicBezTo>
                  <a:cubicBezTo>
                    <a:pt x="29" y="141"/>
                    <a:pt x="141" y="29"/>
                    <a:pt x="2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01"/>
            <p:cNvSpPr/>
            <p:nvPr/>
          </p:nvSpPr>
          <p:spPr bwMode="auto">
            <a:xfrm>
              <a:off x="6180138" y="1938338"/>
              <a:ext cx="598488" cy="673100"/>
            </a:xfrm>
            <a:custGeom>
              <a:avLst/>
              <a:gdLst>
                <a:gd name="T0" fmla="*/ 0 w 159"/>
                <a:gd name="T1" fmla="*/ 179 h 179"/>
                <a:gd name="T2" fmla="*/ 147 w 159"/>
                <a:gd name="T3" fmla="*/ 179 h 179"/>
                <a:gd name="T4" fmla="*/ 130 w 159"/>
                <a:gd name="T5" fmla="*/ 152 h 179"/>
                <a:gd name="T6" fmla="*/ 159 w 159"/>
                <a:gd name="T7" fmla="*/ 48 h 179"/>
                <a:gd name="T8" fmla="*/ 90 w 159"/>
                <a:gd name="T9" fmla="*/ 0 h 179"/>
                <a:gd name="T10" fmla="*/ 0 w 159"/>
                <a:gd name="T11" fmla="*/ 72 h 179"/>
                <a:gd name="T12" fmla="*/ 0 w 159"/>
                <a:gd name="T1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79">
                  <a:moveTo>
                    <a:pt x="0" y="179"/>
                  </a:moveTo>
                  <a:cubicBezTo>
                    <a:pt x="147" y="179"/>
                    <a:pt x="147" y="179"/>
                    <a:pt x="147" y="179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28" y="45"/>
                    <a:pt x="102" y="27"/>
                    <a:pt x="90" y="0"/>
                  </a:cubicBezTo>
                  <a:cubicBezTo>
                    <a:pt x="46" y="12"/>
                    <a:pt x="0" y="34"/>
                    <a:pt x="0" y="72"/>
                  </a:cubicBezTo>
                  <a:cubicBezTo>
                    <a:pt x="0" y="144"/>
                    <a:pt x="0" y="179"/>
                    <a:pt x="0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02"/>
            <p:cNvSpPr>
              <a:spLocks noEditPoints="1"/>
            </p:cNvSpPr>
            <p:nvPr/>
          </p:nvSpPr>
          <p:spPr bwMode="auto">
            <a:xfrm>
              <a:off x="6457950" y="1292226"/>
              <a:ext cx="692150" cy="692150"/>
            </a:xfrm>
            <a:custGeom>
              <a:avLst/>
              <a:gdLst>
                <a:gd name="T0" fmla="*/ 92 w 184"/>
                <a:gd name="T1" fmla="*/ 184 h 184"/>
                <a:gd name="T2" fmla="*/ 184 w 184"/>
                <a:gd name="T3" fmla="*/ 92 h 184"/>
                <a:gd name="T4" fmla="*/ 92 w 184"/>
                <a:gd name="T5" fmla="*/ 0 h 184"/>
                <a:gd name="T6" fmla="*/ 0 w 184"/>
                <a:gd name="T7" fmla="*/ 92 h 184"/>
                <a:gd name="T8" fmla="*/ 92 w 184"/>
                <a:gd name="T9" fmla="*/ 184 h 184"/>
                <a:gd name="T10" fmla="*/ 34 w 184"/>
                <a:gd name="T11" fmla="*/ 73 h 184"/>
                <a:gd name="T12" fmla="*/ 75 w 184"/>
                <a:gd name="T13" fmla="*/ 154 h 184"/>
                <a:gd name="T14" fmla="*/ 17 w 184"/>
                <a:gd name="T15" fmla="*/ 88 h 184"/>
                <a:gd name="T16" fmla="*/ 41 w 184"/>
                <a:gd name="T17" fmla="*/ 37 h 184"/>
                <a:gd name="T18" fmla="*/ 34 w 184"/>
                <a:gd name="T19" fmla="*/ 7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2" y="184"/>
                  </a:cubicBezTo>
                  <a:close/>
                  <a:moveTo>
                    <a:pt x="34" y="73"/>
                  </a:moveTo>
                  <a:cubicBezTo>
                    <a:pt x="34" y="106"/>
                    <a:pt x="50" y="136"/>
                    <a:pt x="75" y="154"/>
                  </a:cubicBezTo>
                  <a:cubicBezTo>
                    <a:pt x="42" y="150"/>
                    <a:pt x="17" y="122"/>
                    <a:pt x="17" y="88"/>
                  </a:cubicBezTo>
                  <a:cubicBezTo>
                    <a:pt x="17" y="68"/>
                    <a:pt x="26" y="49"/>
                    <a:pt x="41" y="37"/>
                  </a:cubicBezTo>
                  <a:cubicBezTo>
                    <a:pt x="37" y="48"/>
                    <a:pt x="34" y="60"/>
                    <a:pt x="3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03"/>
            <p:cNvSpPr/>
            <p:nvPr/>
          </p:nvSpPr>
          <p:spPr bwMode="auto">
            <a:xfrm>
              <a:off x="6819900" y="1938338"/>
              <a:ext cx="593725" cy="673100"/>
            </a:xfrm>
            <a:custGeom>
              <a:avLst/>
              <a:gdLst>
                <a:gd name="T0" fmla="*/ 69 w 158"/>
                <a:gd name="T1" fmla="*/ 0 h 179"/>
                <a:gd name="T2" fmla="*/ 0 w 158"/>
                <a:gd name="T3" fmla="*/ 48 h 179"/>
                <a:gd name="T4" fmla="*/ 29 w 158"/>
                <a:gd name="T5" fmla="*/ 152 h 179"/>
                <a:gd name="T6" fmla="*/ 12 w 158"/>
                <a:gd name="T7" fmla="*/ 179 h 179"/>
                <a:gd name="T8" fmla="*/ 158 w 158"/>
                <a:gd name="T9" fmla="*/ 179 h 179"/>
                <a:gd name="T10" fmla="*/ 158 w 158"/>
                <a:gd name="T11" fmla="*/ 72 h 179"/>
                <a:gd name="T12" fmla="*/ 69 w 158"/>
                <a:gd name="T1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79">
                  <a:moveTo>
                    <a:pt x="69" y="0"/>
                  </a:moveTo>
                  <a:cubicBezTo>
                    <a:pt x="57" y="27"/>
                    <a:pt x="31" y="45"/>
                    <a:pt x="0" y="48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12" y="179"/>
                    <a:pt x="12" y="179"/>
                    <a:pt x="12" y="179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58" y="179"/>
                    <a:pt x="158" y="144"/>
                    <a:pt x="158" y="72"/>
                  </a:cubicBezTo>
                  <a:cubicBezTo>
                    <a:pt x="158" y="34"/>
                    <a:pt x="112" y="12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04"/>
            <p:cNvSpPr/>
            <p:nvPr/>
          </p:nvSpPr>
          <p:spPr bwMode="auto">
            <a:xfrm>
              <a:off x="7037388" y="3814763"/>
              <a:ext cx="271463" cy="300038"/>
            </a:xfrm>
            <a:custGeom>
              <a:avLst/>
              <a:gdLst>
                <a:gd name="T0" fmla="*/ 41 w 72"/>
                <a:gd name="T1" fmla="*/ 0 h 80"/>
                <a:gd name="T2" fmla="*/ 0 w 72"/>
                <a:gd name="T3" fmla="*/ 32 h 80"/>
                <a:gd name="T4" fmla="*/ 0 w 72"/>
                <a:gd name="T5" fmla="*/ 80 h 80"/>
                <a:gd name="T6" fmla="*/ 67 w 72"/>
                <a:gd name="T7" fmla="*/ 80 h 80"/>
                <a:gd name="T8" fmla="*/ 59 w 72"/>
                <a:gd name="T9" fmla="*/ 68 h 80"/>
                <a:gd name="T10" fmla="*/ 72 w 72"/>
                <a:gd name="T11" fmla="*/ 21 h 80"/>
                <a:gd name="T12" fmla="*/ 41 w 7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0">
                  <a:moveTo>
                    <a:pt x="41" y="0"/>
                  </a:moveTo>
                  <a:cubicBezTo>
                    <a:pt x="21" y="5"/>
                    <a:pt x="0" y="15"/>
                    <a:pt x="0" y="32"/>
                  </a:cubicBezTo>
                  <a:cubicBezTo>
                    <a:pt x="0" y="65"/>
                    <a:pt x="0" y="80"/>
                    <a:pt x="0" y="80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58" y="20"/>
                    <a:pt x="46" y="12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05"/>
            <p:cNvSpPr>
              <a:spLocks noEditPoints="1"/>
            </p:cNvSpPr>
            <p:nvPr/>
          </p:nvSpPr>
          <p:spPr bwMode="auto">
            <a:xfrm>
              <a:off x="7165975" y="3517901"/>
              <a:ext cx="311150" cy="315913"/>
            </a:xfrm>
            <a:custGeom>
              <a:avLst/>
              <a:gdLst>
                <a:gd name="T0" fmla="*/ 33 w 83"/>
                <a:gd name="T1" fmla="*/ 70 h 84"/>
                <a:gd name="T2" fmla="*/ 7 w 83"/>
                <a:gd name="T3" fmla="*/ 40 h 84"/>
                <a:gd name="T4" fmla="*/ 18 w 83"/>
                <a:gd name="T5" fmla="*/ 17 h 84"/>
                <a:gd name="T6" fmla="*/ 15 w 83"/>
                <a:gd name="T7" fmla="*/ 34 h 84"/>
                <a:gd name="T8" fmla="*/ 33 w 83"/>
                <a:gd name="T9" fmla="*/ 70 h 84"/>
                <a:gd name="T10" fmla="*/ 41 w 83"/>
                <a:gd name="T11" fmla="*/ 84 h 84"/>
                <a:gd name="T12" fmla="*/ 83 w 83"/>
                <a:gd name="T13" fmla="*/ 42 h 84"/>
                <a:gd name="T14" fmla="*/ 41 w 83"/>
                <a:gd name="T15" fmla="*/ 0 h 84"/>
                <a:gd name="T16" fmla="*/ 0 w 83"/>
                <a:gd name="T17" fmla="*/ 42 h 84"/>
                <a:gd name="T18" fmla="*/ 41 w 83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33" y="70"/>
                  </a:moveTo>
                  <a:cubicBezTo>
                    <a:pt x="19" y="69"/>
                    <a:pt x="7" y="56"/>
                    <a:pt x="7" y="40"/>
                  </a:cubicBezTo>
                  <a:cubicBezTo>
                    <a:pt x="7" y="31"/>
                    <a:pt x="11" y="23"/>
                    <a:pt x="18" y="17"/>
                  </a:cubicBezTo>
                  <a:cubicBezTo>
                    <a:pt x="16" y="22"/>
                    <a:pt x="15" y="28"/>
                    <a:pt x="15" y="34"/>
                  </a:cubicBezTo>
                  <a:cubicBezTo>
                    <a:pt x="15" y="49"/>
                    <a:pt x="22" y="62"/>
                    <a:pt x="33" y="70"/>
                  </a:cubicBezTo>
                  <a:close/>
                  <a:moveTo>
                    <a:pt x="41" y="84"/>
                  </a:moveTo>
                  <a:cubicBezTo>
                    <a:pt x="64" y="84"/>
                    <a:pt x="83" y="65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5"/>
                    <a:pt x="18" y="84"/>
                    <a:pt x="41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06"/>
            <p:cNvSpPr/>
            <p:nvPr/>
          </p:nvSpPr>
          <p:spPr bwMode="auto">
            <a:xfrm>
              <a:off x="7326313" y="3814763"/>
              <a:ext cx="271463" cy="300038"/>
            </a:xfrm>
            <a:custGeom>
              <a:avLst/>
              <a:gdLst>
                <a:gd name="T0" fmla="*/ 72 w 72"/>
                <a:gd name="T1" fmla="*/ 80 h 80"/>
                <a:gd name="T2" fmla="*/ 72 w 72"/>
                <a:gd name="T3" fmla="*/ 32 h 80"/>
                <a:gd name="T4" fmla="*/ 31 w 72"/>
                <a:gd name="T5" fmla="*/ 0 h 80"/>
                <a:gd name="T6" fmla="*/ 0 w 72"/>
                <a:gd name="T7" fmla="*/ 21 h 80"/>
                <a:gd name="T8" fmla="*/ 13 w 72"/>
                <a:gd name="T9" fmla="*/ 68 h 80"/>
                <a:gd name="T10" fmla="*/ 5 w 72"/>
                <a:gd name="T11" fmla="*/ 80 h 80"/>
                <a:gd name="T12" fmla="*/ 72 w 7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0">
                  <a:moveTo>
                    <a:pt x="72" y="80"/>
                  </a:moveTo>
                  <a:cubicBezTo>
                    <a:pt x="72" y="80"/>
                    <a:pt x="72" y="65"/>
                    <a:pt x="72" y="32"/>
                  </a:cubicBezTo>
                  <a:cubicBezTo>
                    <a:pt x="72" y="15"/>
                    <a:pt x="51" y="5"/>
                    <a:pt x="31" y="0"/>
                  </a:cubicBezTo>
                  <a:cubicBezTo>
                    <a:pt x="26" y="12"/>
                    <a:pt x="14" y="20"/>
                    <a:pt x="0" y="21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80"/>
                    <a:pt x="5" y="80"/>
                    <a:pt x="5" y="80"/>
                  </a:cubicBezTo>
                  <a:lnTo>
                    <a:pt x="7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07"/>
            <p:cNvSpPr>
              <a:spLocks noEditPoints="1"/>
            </p:cNvSpPr>
            <p:nvPr/>
          </p:nvSpPr>
          <p:spPr bwMode="auto">
            <a:xfrm>
              <a:off x="6834188" y="3394076"/>
              <a:ext cx="1003300" cy="1000125"/>
            </a:xfrm>
            <a:custGeom>
              <a:avLst/>
              <a:gdLst>
                <a:gd name="T0" fmla="*/ 134 w 267"/>
                <a:gd name="T1" fmla="*/ 266 h 266"/>
                <a:gd name="T2" fmla="*/ 267 w 267"/>
                <a:gd name="T3" fmla="*/ 133 h 266"/>
                <a:gd name="T4" fmla="*/ 134 w 267"/>
                <a:gd name="T5" fmla="*/ 0 h 266"/>
                <a:gd name="T6" fmla="*/ 0 w 267"/>
                <a:gd name="T7" fmla="*/ 133 h 266"/>
                <a:gd name="T8" fmla="*/ 134 w 267"/>
                <a:gd name="T9" fmla="*/ 266 h 266"/>
                <a:gd name="T10" fmla="*/ 134 w 267"/>
                <a:gd name="T11" fmla="*/ 14 h 266"/>
                <a:gd name="T12" fmla="*/ 253 w 267"/>
                <a:gd name="T13" fmla="*/ 133 h 266"/>
                <a:gd name="T14" fmla="*/ 134 w 267"/>
                <a:gd name="T15" fmla="*/ 253 h 266"/>
                <a:gd name="T16" fmla="*/ 14 w 267"/>
                <a:gd name="T17" fmla="*/ 133 h 266"/>
                <a:gd name="T18" fmla="*/ 134 w 267"/>
                <a:gd name="T19" fmla="*/ 1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66">
                  <a:moveTo>
                    <a:pt x="134" y="266"/>
                  </a:moveTo>
                  <a:cubicBezTo>
                    <a:pt x="207" y="266"/>
                    <a:pt x="267" y="207"/>
                    <a:pt x="267" y="133"/>
                  </a:cubicBezTo>
                  <a:cubicBezTo>
                    <a:pt x="267" y="60"/>
                    <a:pt x="207" y="0"/>
                    <a:pt x="134" y="0"/>
                  </a:cubicBezTo>
                  <a:cubicBezTo>
                    <a:pt x="60" y="0"/>
                    <a:pt x="0" y="60"/>
                    <a:pt x="0" y="133"/>
                  </a:cubicBezTo>
                  <a:cubicBezTo>
                    <a:pt x="0" y="207"/>
                    <a:pt x="60" y="266"/>
                    <a:pt x="134" y="266"/>
                  </a:cubicBezTo>
                  <a:close/>
                  <a:moveTo>
                    <a:pt x="134" y="14"/>
                  </a:moveTo>
                  <a:cubicBezTo>
                    <a:pt x="199" y="14"/>
                    <a:pt x="253" y="67"/>
                    <a:pt x="253" y="133"/>
                  </a:cubicBezTo>
                  <a:cubicBezTo>
                    <a:pt x="253" y="199"/>
                    <a:pt x="199" y="253"/>
                    <a:pt x="134" y="253"/>
                  </a:cubicBezTo>
                  <a:cubicBezTo>
                    <a:pt x="68" y="253"/>
                    <a:pt x="14" y="199"/>
                    <a:pt x="14" y="133"/>
                  </a:cubicBezTo>
                  <a:cubicBezTo>
                    <a:pt x="14" y="67"/>
                    <a:pt x="68" y="14"/>
                    <a:pt x="13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9" name="文本框 26"/>
          <p:cNvSpPr txBox="1"/>
          <p:nvPr/>
        </p:nvSpPr>
        <p:spPr>
          <a:xfrm>
            <a:off x="5017467" y="3883072"/>
            <a:ext cx="208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部门资金分配</a:t>
            </a:r>
            <a:endParaRPr lang="zh-CN" altLang="en-US" b="1" spc="100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241077" y="4182137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1" name="组合 130"/>
          <p:cNvGrpSpPr/>
          <p:nvPr/>
        </p:nvGrpSpPr>
        <p:grpSpPr>
          <a:xfrm rot="10800000">
            <a:off x="7186752" y="3883072"/>
            <a:ext cx="639027" cy="639027"/>
            <a:chOff x="5245553" y="1964897"/>
            <a:chExt cx="852035" cy="852035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245553" y="1964897"/>
              <a:ext cx="852035" cy="852035"/>
              <a:chOff x="1705099" y="2564904"/>
              <a:chExt cx="1800200" cy="1800200"/>
            </a:xfrm>
          </p:grpSpPr>
          <p:sp>
            <p:nvSpPr>
              <p:cNvPr id="134" name="椭圆 133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3" name="右箭头 132"/>
            <p:cNvSpPr/>
            <p:nvPr/>
          </p:nvSpPr>
          <p:spPr>
            <a:xfrm rot="10800000">
              <a:off x="5419542" y="2177905"/>
              <a:ext cx="504056" cy="426018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8654464" y="3098894"/>
            <a:ext cx="596901" cy="720726"/>
            <a:chOff x="5499100" y="2711450"/>
            <a:chExt cx="1193801" cy="1441451"/>
          </a:xfrm>
          <a:solidFill>
            <a:srgbClr val="F77A08"/>
          </a:solidFill>
        </p:grpSpPr>
        <p:sp>
          <p:nvSpPr>
            <p:cNvPr id="137" name="Freeform 17"/>
            <p:cNvSpPr/>
            <p:nvPr/>
          </p:nvSpPr>
          <p:spPr bwMode="auto">
            <a:xfrm>
              <a:off x="5892800" y="2711450"/>
              <a:ext cx="401638" cy="439738"/>
            </a:xfrm>
            <a:custGeom>
              <a:avLst/>
              <a:gdLst>
                <a:gd name="T0" fmla="*/ 12 w 106"/>
                <a:gd name="T1" fmla="*/ 75 h 116"/>
                <a:gd name="T2" fmla="*/ 54 w 106"/>
                <a:gd name="T3" fmla="*/ 116 h 116"/>
                <a:gd name="T4" fmla="*/ 96 w 106"/>
                <a:gd name="T5" fmla="*/ 74 h 116"/>
                <a:gd name="T6" fmla="*/ 106 w 106"/>
                <a:gd name="T7" fmla="*/ 56 h 116"/>
                <a:gd name="T8" fmla="*/ 99 w 106"/>
                <a:gd name="T9" fmla="*/ 48 h 116"/>
                <a:gd name="T10" fmla="*/ 54 w 106"/>
                <a:gd name="T11" fmla="*/ 0 h 116"/>
                <a:gd name="T12" fmla="*/ 9 w 106"/>
                <a:gd name="T13" fmla="*/ 47 h 116"/>
                <a:gd name="T14" fmla="*/ 1 w 106"/>
                <a:gd name="T15" fmla="*/ 56 h 116"/>
                <a:gd name="T16" fmla="*/ 12 w 106"/>
                <a:gd name="T17" fmla="*/ 7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16">
                  <a:moveTo>
                    <a:pt x="12" y="75"/>
                  </a:moveTo>
                  <a:cubicBezTo>
                    <a:pt x="18" y="96"/>
                    <a:pt x="31" y="116"/>
                    <a:pt x="54" y="116"/>
                  </a:cubicBezTo>
                  <a:cubicBezTo>
                    <a:pt x="76" y="116"/>
                    <a:pt x="90" y="96"/>
                    <a:pt x="96" y="74"/>
                  </a:cubicBezTo>
                  <a:cubicBezTo>
                    <a:pt x="102" y="72"/>
                    <a:pt x="106" y="63"/>
                    <a:pt x="106" y="56"/>
                  </a:cubicBezTo>
                  <a:cubicBezTo>
                    <a:pt x="105" y="51"/>
                    <a:pt x="103" y="49"/>
                    <a:pt x="99" y="48"/>
                  </a:cubicBezTo>
                  <a:cubicBezTo>
                    <a:pt x="98" y="21"/>
                    <a:pt x="80" y="0"/>
                    <a:pt x="54" y="0"/>
                  </a:cubicBezTo>
                  <a:cubicBezTo>
                    <a:pt x="28" y="0"/>
                    <a:pt x="10" y="21"/>
                    <a:pt x="9" y="47"/>
                  </a:cubicBezTo>
                  <a:cubicBezTo>
                    <a:pt x="4" y="48"/>
                    <a:pt x="2" y="51"/>
                    <a:pt x="1" y="56"/>
                  </a:cubicBezTo>
                  <a:cubicBezTo>
                    <a:pt x="0" y="63"/>
                    <a:pt x="5" y="73"/>
                    <a:pt x="1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8"/>
            <p:cNvSpPr/>
            <p:nvPr/>
          </p:nvSpPr>
          <p:spPr bwMode="auto">
            <a:xfrm>
              <a:off x="5499100" y="3695700"/>
              <a:ext cx="1190625" cy="298450"/>
            </a:xfrm>
            <a:custGeom>
              <a:avLst/>
              <a:gdLst>
                <a:gd name="T0" fmla="*/ 0 w 750"/>
                <a:gd name="T1" fmla="*/ 0 h 188"/>
                <a:gd name="T2" fmla="*/ 79 w 750"/>
                <a:gd name="T3" fmla="*/ 188 h 188"/>
                <a:gd name="T4" fmla="*/ 122 w 750"/>
                <a:gd name="T5" fmla="*/ 188 h 188"/>
                <a:gd name="T6" fmla="*/ 119 w 750"/>
                <a:gd name="T7" fmla="*/ 72 h 188"/>
                <a:gd name="T8" fmla="*/ 633 w 750"/>
                <a:gd name="T9" fmla="*/ 72 h 188"/>
                <a:gd name="T10" fmla="*/ 630 w 750"/>
                <a:gd name="T11" fmla="*/ 188 h 188"/>
                <a:gd name="T12" fmla="*/ 673 w 750"/>
                <a:gd name="T13" fmla="*/ 188 h 188"/>
                <a:gd name="T14" fmla="*/ 750 w 750"/>
                <a:gd name="T15" fmla="*/ 0 h 188"/>
                <a:gd name="T16" fmla="*/ 0 w 75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188">
                  <a:moveTo>
                    <a:pt x="0" y="0"/>
                  </a:moveTo>
                  <a:lnTo>
                    <a:pt x="79" y="188"/>
                  </a:lnTo>
                  <a:lnTo>
                    <a:pt x="122" y="188"/>
                  </a:lnTo>
                  <a:lnTo>
                    <a:pt x="119" y="72"/>
                  </a:lnTo>
                  <a:lnTo>
                    <a:pt x="633" y="72"/>
                  </a:lnTo>
                  <a:lnTo>
                    <a:pt x="630" y="188"/>
                  </a:lnTo>
                  <a:lnTo>
                    <a:pt x="673" y="188"/>
                  </a:lnTo>
                  <a:lnTo>
                    <a:pt x="7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9"/>
            <p:cNvSpPr/>
            <p:nvPr/>
          </p:nvSpPr>
          <p:spPr bwMode="auto">
            <a:xfrm>
              <a:off x="5722938" y="3846513"/>
              <a:ext cx="746125" cy="306388"/>
            </a:xfrm>
            <a:custGeom>
              <a:avLst/>
              <a:gdLst>
                <a:gd name="T0" fmla="*/ 2 w 470"/>
                <a:gd name="T1" fmla="*/ 193 h 193"/>
                <a:gd name="T2" fmla="*/ 465 w 470"/>
                <a:gd name="T3" fmla="*/ 193 h 193"/>
                <a:gd name="T4" fmla="*/ 470 w 470"/>
                <a:gd name="T5" fmla="*/ 0 h 193"/>
                <a:gd name="T6" fmla="*/ 0 w 470"/>
                <a:gd name="T7" fmla="*/ 0 h 193"/>
                <a:gd name="T8" fmla="*/ 2 w 470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193">
                  <a:moveTo>
                    <a:pt x="2" y="193"/>
                  </a:moveTo>
                  <a:lnTo>
                    <a:pt x="465" y="193"/>
                  </a:lnTo>
                  <a:lnTo>
                    <a:pt x="470" y="0"/>
                  </a:lnTo>
                  <a:lnTo>
                    <a:pt x="0" y="0"/>
                  </a:lnTo>
                  <a:lnTo>
                    <a:pt x="2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20"/>
            <p:cNvSpPr/>
            <p:nvPr/>
          </p:nvSpPr>
          <p:spPr bwMode="auto">
            <a:xfrm>
              <a:off x="6488113" y="3600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21"/>
            <p:cNvSpPr/>
            <p:nvPr/>
          </p:nvSpPr>
          <p:spPr bwMode="auto">
            <a:xfrm>
              <a:off x="5684838" y="3173413"/>
              <a:ext cx="1008063" cy="450850"/>
            </a:xfrm>
            <a:custGeom>
              <a:avLst/>
              <a:gdLst>
                <a:gd name="T0" fmla="*/ 49 w 266"/>
                <a:gd name="T1" fmla="*/ 64 h 119"/>
                <a:gd name="T2" fmla="*/ 49 w 266"/>
                <a:gd name="T3" fmla="*/ 64 h 119"/>
                <a:gd name="T4" fmla="*/ 49 w 266"/>
                <a:gd name="T5" fmla="*/ 119 h 119"/>
                <a:gd name="T6" fmla="*/ 105 w 266"/>
                <a:gd name="T7" fmla="*/ 119 h 119"/>
                <a:gd name="T8" fmla="*/ 102 w 266"/>
                <a:gd name="T9" fmla="*/ 83 h 119"/>
                <a:gd name="T10" fmla="*/ 108 w 266"/>
                <a:gd name="T11" fmla="*/ 74 h 119"/>
                <a:gd name="T12" fmla="*/ 115 w 266"/>
                <a:gd name="T13" fmla="*/ 83 h 119"/>
                <a:gd name="T14" fmla="*/ 112 w 266"/>
                <a:gd name="T15" fmla="*/ 119 h 119"/>
                <a:gd name="T16" fmla="*/ 167 w 266"/>
                <a:gd name="T17" fmla="*/ 119 h 119"/>
                <a:gd name="T18" fmla="*/ 167 w 266"/>
                <a:gd name="T19" fmla="*/ 76 h 119"/>
                <a:gd name="T20" fmla="*/ 179 w 266"/>
                <a:gd name="T21" fmla="*/ 95 h 119"/>
                <a:gd name="T22" fmla="*/ 187 w 266"/>
                <a:gd name="T23" fmla="*/ 105 h 119"/>
                <a:gd name="T24" fmla="*/ 192 w 266"/>
                <a:gd name="T25" fmla="*/ 110 h 119"/>
                <a:gd name="T26" fmla="*/ 197 w 266"/>
                <a:gd name="T27" fmla="*/ 112 h 119"/>
                <a:gd name="T28" fmla="*/ 205 w 266"/>
                <a:gd name="T29" fmla="*/ 114 h 119"/>
                <a:gd name="T30" fmla="*/ 212 w 266"/>
                <a:gd name="T31" fmla="*/ 113 h 119"/>
                <a:gd name="T32" fmla="*/ 216 w 266"/>
                <a:gd name="T33" fmla="*/ 111 h 119"/>
                <a:gd name="T34" fmla="*/ 220 w 266"/>
                <a:gd name="T35" fmla="*/ 108 h 119"/>
                <a:gd name="T36" fmla="*/ 226 w 266"/>
                <a:gd name="T37" fmla="*/ 103 h 119"/>
                <a:gd name="T38" fmla="*/ 236 w 266"/>
                <a:gd name="T39" fmla="*/ 92 h 119"/>
                <a:gd name="T40" fmla="*/ 259 w 266"/>
                <a:gd name="T41" fmla="*/ 67 h 119"/>
                <a:gd name="T42" fmla="*/ 257 w 266"/>
                <a:gd name="T43" fmla="*/ 39 h 119"/>
                <a:gd name="T44" fmla="*/ 254 w 266"/>
                <a:gd name="T45" fmla="*/ 37 h 119"/>
                <a:gd name="T46" fmla="*/ 262 w 266"/>
                <a:gd name="T47" fmla="*/ 29 h 119"/>
                <a:gd name="T48" fmla="*/ 262 w 266"/>
                <a:gd name="T49" fmla="*/ 18 h 119"/>
                <a:gd name="T50" fmla="*/ 251 w 266"/>
                <a:gd name="T51" fmla="*/ 18 h 119"/>
                <a:gd name="T52" fmla="*/ 233 w 266"/>
                <a:gd name="T53" fmla="*/ 38 h 119"/>
                <a:gd name="T54" fmla="*/ 229 w 266"/>
                <a:gd name="T55" fmla="*/ 41 h 119"/>
                <a:gd name="T56" fmla="*/ 229 w 266"/>
                <a:gd name="T57" fmla="*/ 41 h 119"/>
                <a:gd name="T58" fmla="*/ 211 w 266"/>
                <a:gd name="T59" fmla="*/ 62 h 119"/>
                <a:gd name="T60" fmla="*/ 207 w 266"/>
                <a:gd name="T61" fmla="*/ 66 h 119"/>
                <a:gd name="T62" fmla="*/ 204 w 266"/>
                <a:gd name="T63" fmla="*/ 60 h 119"/>
                <a:gd name="T64" fmla="*/ 190 w 266"/>
                <a:gd name="T65" fmla="*/ 35 h 119"/>
                <a:gd name="T66" fmla="*/ 186 w 266"/>
                <a:gd name="T67" fmla="*/ 26 h 119"/>
                <a:gd name="T68" fmla="*/ 184 w 266"/>
                <a:gd name="T69" fmla="*/ 23 h 119"/>
                <a:gd name="T70" fmla="*/ 184 w 266"/>
                <a:gd name="T71" fmla="*/ 22 h 119"/>
                <a:gd name="T72" fmla="*/ 184 w 266"/>
                <a:gd name="T73" fmla="*/ 22 h 119"/>
                <a:gd name="T74" fmla="*/ 179 w 266"/>
                <a:gd name="T75" fmla="*/ 16 h 119"/>
                <a:gd name="T76" fmla="*/ 152 w 266"/>
                <a:gd name="T77" fmla="*/ 4 h 119"/>
                <a:gd name="T78" fmla="*/ 138 w 266"/>
                <a:gd name="T79" fmla="*/ 0 h 119"/>
                <a:gd name="T80" fmla="*/ 138 w 266"/>
                <a:gd name="T81" fmla="*/ 0 h 119"/>
                <a:gd name="T82" fmla="*/ 138 w 266"/>
                <a:gd name="T83" fmla="*/ 0 h 119"/>
                <a:gd name="T84" fmla="*/ 120 w 266"/>
                <a:gd name="T85" fmla="*/ 62 h 119"/>
                <a:gd name="T86" fmla="*/ 114 w 266"/>
                <a:gd name="T87" fmla="*/ 24 h 119"/>
                <a:gd name="T88" fmla="*/ 119 w 266"/>
                <a:gd name="T89" fmla="*/ 12 h 119"/>
                <a:gd name="T90" fmla="*/ 111 w 266"/>
                <a:gd name="T91" fmla="*/ 5 h 119"/>
                <a:gd name="T92" fmla="*/ 105 w 266"/>
                <a:gd name="T93" fmla="*/ 5 h 119"/>
                <a:gd name="T94" fmla="*/ 97 w 266"/>
                <a:gd name="T95" fmla="*/ 12 h 119"/>
                <a:gd name="T96" fmla="*/ 102 w 266"/>
                <a:gd name="T97" fmla="*/ 24 h 119"/>
                <a:gd name="T98" fmla="*/ 96 w 266"/>
                <a:gd name="T99" fmla="*/ 62 h 119"/>
                <a:gd name="T100" fmla="*/ 78 w 266"/>
                <a:gd name="T101" fmla="*/ 0 h 119"/>
                <a:gd name="T102" fmla="*/ 78 w 266"/>
                <a:gd name="T103" fmla="*/ 0 h 119"/>
                <a:gd name="T104" fmla="*/ 78 w 266"/>
                <a:gd name="T105" fmla="*/ 0 h 119"/>
                <a:gd name="T106" fmla="*/ 67 w 266"/>
                <a:gd name="T107" fmla="*/ 4 h 119"/>
                <a:gd name="T108" fmla="*/ 28 w 266"/>
                <a:gd name="T109" fmla="*/ 20 h 119"/>
                <a:gd name="T110" fmla="*/ 0 w 266"/>
                <a:gd name="T111" fmla="*/ 119 h 119"/>
                <a:gd name="T112" fmla="*/ 38 w 266"/>
                <a:gd name="T113" fmla="*/ 119 h 119"/>
                <a:gd name="T114" fmla="*/ 49 w 266"/>
                <a:gd name="T115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" h="119"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105" y="119"/>
                    <a:pt x="105" y="119"/>
                    <a:pt x="105" y="119"/>
                  </a:cubicBezTo>
                  <a:cubicBezTo>
                    <a:pt x="102" y="83"/>
                    <a:pt x="102" y="83"/>
                    <a:pt x="102" y="83"/>
                  </a:cubicBezTo>
                  <a:cubicBezTo>
                    <a:pt x="102" y="78"/>
                    <a:pt x="105" y="74"/>
                    <a:pt x="108" y="74"/>
                  </a:cubicBezTo>
                  <a:cubicBezTo>
                    <a:pt x="112" y="74"/>
                    <a:pt x="115" y="78"/>
                    <a:pt x="115" y="83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76"/>
                    <a:pt x="167" y="76"/>
                    <a:pt x="167" y="76"/>
                  </a:cubicBezTo>
                  <a:cubicBezTo>
                    <a:pt x="171" y="83"/>
                    <a:pt x="175" y="89"/>
                    <a:pt x="179" y="95"/>
                  </a:cubicBezTo>
                  <a:cubicBezTo>
                    <a:pt x="182" y="99"/>
                    <a:pt x="184" y="102"/>
                    <a:pt x="187" y="105"/>
                  </a:cubicBezTo>
                  <a:cubicBezTo>
                    <a:pt x="188" y="106"/>
                    <a:pt x="190" y="108"/>
                    <a:pt x="192" y="110"/>
                  </a:cubicBezTo>
                  <a:cubicBezTo>
                    <a:pt x="193" y="111"/>
                    <a:pt x="195" y="111"/>
                    <a:pt x="197" y="112"/>
                  </a:cubicBezTo>
                  <a:cubicBezTo>
                    <a:pt x="199" y="113"/>
                    <a:pt x="202" y="114"/>
                    <a:pt x="205" y="114"/>
                  </a:cubicBezTo>
                  <a:cubicBezTo>
                    <a:pt x="207" y="114"/>
                    <a:pt x="209" y="114"/>
                    <a:pt x="212" y="113"/>
                  </a:cubicBezTo>
                  <a:cubicBezTo>
                    <a:pt x="214" y="112"/>
                    <a:pt x="215" y="112"/>
                    <a:pt x="216" y="111"/>
                  </a:cubicBezTo>
                  <a:cubicBezTo>
                    <a:pt x="218" y="110"/>
                    <a:pt x="219" y="109"/>
                    <a:pt x="220" y="108"/>
                  </a:cubicBezTo>
                  <a:cubicBezTo>
                    <a:pt x="222" y="107"/>
                    <a:pt x="224" y="105"/>
                    <a:pt x="226" y="103"/>
                  </a:cubicBezTo>
                  <a:cubicBezTo>
                    <a:pt x="229" y="100"/>
                    <a:pt x="233" y="96"/>
                    <a:pt x="236" y="92"/>
                  </a:cubicBezTo>
                  <a:cubicBezTo>
                    <a:pt x="247" y="80"/>
                    <a:pt x="259" y="67"/>
                    <a:pt x="259" y="67"/>
                  </a:cubicBezTo>
                  <a:cubicBezTo>
                    <a:pt x="266" y="58"/>
                    <a:pt x="265" y="46"/>
                    <a:pt x="257" y="39"/>
                  </a:cubicBezTo>
                  <a:cubicBezTo>
                    <a:pt x="256" y="38"/>
                    <a:pt x="255" y="38"/>
                    <a:pt x="254" y="37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5" y="26"/>
                    <a:pt x="265" y="21"/>
                    <a:pt x="262" y="18"/>
                  </a:cubicBezTo>
                  <a:cubicBezTo>
                    <a:pt x="259" y="15"/>
                    <a:pt x="254" y="15"/>
                    <a:pt x="251" y="18"/>
                  </a:cubicBezTo>
                  <a:cubicBezTo>
                    <a:pt x="233" y="38"/>
                    <a:pt x="233" y="38"/>
                    <a:pt x="233" y="38"/>
                  </a:cubicBezTo>
                  <a:cubicBezTo>
                    <a:pt x="231" y="39"/>
                    <a:pt x="230" y="40"/>
                    <a:pt x="229" y="41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27" y="43"/>
                    <a:pt x="219" y="53"/>
                    <a:pt x="211" y="62"/>
                  </a:cubicBezTo>
                  <a:cubicBezTo>
                    <a:pt x="209" y="63"/>
                    <a:pt x="208" y="64"/>
                    <a:pt x="207" y="66"/>
                  </a:cubicBezTo>
                  <a:cubicBezTo>
                    <a:pt x="206" y="64"/>
                    <a:pt x="205" y="62"/>
                    <a:pt x="204" y="60"/>
                  </a:cubicBezTo>
                  <a:cubicBezTo>
                    <a:pt x="199" y="52"/>
                    <a:pt x="194" y="42"/>
                    <a:pt x="190" y="35"/>
                  </a:cubicBezTo>
                  <a:cubicBezTo>
                    <a:pt x="188" y="31"/>
                    <a:pt x="187" y="28"/>
                    <a:pt x="186" y="26"/>
                  </a:cubicBezTo>
                  <a:cubicBezTo>
                    <a:pt x="185" y="24"/>
                    <a:pt x="185" y="24"/>
                    <a:pt x="184" y="23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0"/>
                    <a:pt x="181" y="18"/>
                    <a:pt x="179" y="16"/>
                  </a:cubicBezTo>
                  <a:cubicBezTo>
                    <a:pt x="177" y="13"/>
                    <a:pt x="171" y="9"/>
                    <a:pt x="152" y="4"/>
                  </a:cubicBezTo>
                  <a:cubicBezTo>
                    <a:pt x="147" y="2"/>
                    <a:pt x="142" y="1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7" y="10"/>
                    <a:pt x="134" y="33"/>
                    <a:pt x="120" y="62"/>
                  </a:cubicBezTo>
                  <a:cubicBezTo>
                    <a:pt x="118" y="43"/>
                    <a:pt x="115" y="26"/>
                    <a:pt x="114" y="24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6"/>
                    <a:pt x="99" y="43"/>
                    <a:pt x="96" y="62"/>
                  </a:cubicBezTo>
                  <a:cubicBezTo>
                    <a:pt x="83" y="33"/>
                    <a:pt x="79" y="1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4" y="1"/>
                    <a:pt x="70" y="2"/>
                    <a:pt x="67" y="4"/>
                  </a:cubicBezTo>
                  <a:cubicBezTo>
                    <a:pt x="55" y="8"/>
                    <a:pt x="38" y="14"/>
                    <a:pt x="28" y="20"/>
                  </a:cubicBezTo>
                  <a:cubicBezTo>
                    <a:pt x="23" y="25"/>
                    <a:pt x="7" y="47"/>
                    <a:pt x="0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0" y="95"/>
                    <a:pt x="46" y="65"/>
                    <a:pt x="4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2" name="文本框 26"/>
          <p:cNvSpPr txBox="1"/>
          <p:nvPr/>
        </p:nvSpPr>
        <p:spPr>
          <a:xfrm>
            <a:off x="7842153" y="3883072"/>
            <a:ext cx="222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部门沟通不到位</a:t>
            </a:r>
            <a:endParaRPr lang="zh-CN" altLang="en-US" b="1" spc="100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049389" y="4182137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50"/>
                            </p:stCondLst>
                            <p:childTnLst>
                              <p:par>
                                <p:cTn id="4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00"/>
                            </p:stCondLst>
                            <p:childTnLst>
                              <p:par>
                                <p:cTn id="6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8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49"/>
                            </p:stCondLst>
                            <p:childTnLst>
                              <p:par>
                                <p:cTn id="8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49"/>
                            </p:stCondLst>
                            <p:childTnLst>
                              <p:par>
                                <p:cTn id="9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49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72" grpId="0"/>
      <p:bldP spid="73" grpId="0"/>
      <p:bldP spid="104" grpId="0"/>
      <p:bldP spid="105" grpId="0"/>
      <p:bldP spid="129" grpId="0"/>
      <p:bldP spid="130" grpId="0"/>
      <p:bldP spid="142" grpId="0"/>
      <p:bldP spid="1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3"/>
          <p:cNvSpPr/>
          <p:nvPr/>
        </p:nvSpPr>
        <p:spPr>
          <a:xfrm>
            <a:off x="3793331" y="1484784"/>
            <a:ext cx="5544616" cy="1146040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rgbClr val="0E6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326523" y="1904657"/>
            <a:ext cx="1610824" cy="1452335"/>
            <a:chOff x="2713211" y="1988840"/>
            <a:chExt cx="1610824" cy="1452335"/>
          </a:xfrm>
        </p:grpSpPr>
        <p:sp>
          <p:nvSpPr>
            <p:cNvPr id="1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文本框 26"/>
          <p:cNvSpPr txBox="1"/>
          <p:nvPr/>
        </p:nvSpPr>
        <p:spPr>
          <a:xfrm>
            <a:off x="2672808" y="2296635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49315" y="2708920"/>
            <a:ext cx="1610824" cy="1452335"/>
            <a:chOff x="2713211" y="1988840"/>
            <a:chExt cx="1610824" cy="1452335"/>
          </a:xfrm>
        </p:grpSpPr>
        <p:sp>
          <p:nvSpPr>
            <p:cNvPr id="18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文本框 26"/>
          <p:cNvSpPr txBox="1"/>
          <p:nvPr/>
        </p:nvSpPr>
        <p:spPr>
          <a:xfrm>
            <a:off x="3968952" y="3100898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26523" y="3560841"/>
            <a:ext cx="1610824" cy="1452335"/>
            <a:chOff x="2713211" y="1988840"/>
            <a:chExt cx="1610824" cy="1452335"/>
          </a:xfrm>
        </p:grpSpPr>
        <p:sp>
          <p:nvSpPr>
            <p:cNvPr id="22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7A08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6"/>
          <p:cNvSpPr txBox="1"/>
          <p:nvPr/>
        </p:nvSpPr>
        <p:spPr>
          <a:xfrm>
            <a:off x="2677765" y="3945250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3451" y="1810271"/>
            <a:ext cx="384613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6"/>
          <p:cNvSpPr txBox="1"/>
          <p:nvPr/>
        </p:nvSpPr>
        <p:spPr>
          <a:xfrm>
            <a:off x="3901901" y="1700808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  <a:endParaRPr lang="en-US" altLang="zh-CN" sz="4000" b="1" spc="100" dirty="0" smtClean="0">
              <a:solidFill>
                <a:srgbClr val="0E647C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3"/>
          <p:cNvSpPr/>
          <p:nvPr/>
        </p:nvSpPr>
        <p:spPr>
          <a:xfrm>
            <a:off x="5377507" y="2852936"/>
            <a:ext cx="5544616" cy="1146040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457627" y="3178423"/>
            <a:ext cx="384613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6"/>
          <p:cNvSpPr txBox="1"/>
          <p:nvPr/>
        </p:nvSpPr>
        <p:spPr>
          <a:xfrm>
            <a:off x="5486077" y="3068960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  <a:endParaRPr lang="en-US" altLang="zh-CN" sz="4000" b="1" spc="100" dirty="0" smtClean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3"/>
          <p:cNvSpPr/>
          <p:nvPr/>
        </p:nvSpPr>
        <p:spPr>
          <a:xfrm>
            <a:off x="3793331" y="4299184"/>
            <a:ext cx="5544616" cy="1146040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rgbClr val="F77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873451" y="4624671"/>
            <a:ext cx="384613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6"/>
          <p:cNvSpPr txBox="1"/>
          <p:nvPr/>
        </p:nvSpPr>
        <p:spPr>
          <a:xfrm>
            <a:off x="3901901" y="4515208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00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  <a:endParaRPr lang="en-US" altLang="zh-CN" sz="4000" b="1" spc="100" dirty="0" smtClean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4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99"/>
                            </p:stCondLst>
                            <p:childTnLst>
                              <p:par>
                                <p:cTn id="10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2" grpId="0" animBg="1"/>
      <p:bldP spid="16" grpId="0"/>
      <p:bldP spid="20" grpId="0"/>
      <p:bldP spid="24" grpId="0"/>
      <p:bldP spid="25" grpId="0"/>
      <p:bldP spid="26" grpId="0"/>
      <p:bldP spid="27" grpId="0" animBg="1"/>
      <p:bldP spid="28" grpId="0"/>
      <p:bldP spid="29" grpId="0"/>
      <p:bldP spid="30" grpId="0" animBg="1"/>
      <p:bldP spid="31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改善不足对策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5004144" y="2393384"/>
            <a:ext cx="2186888" cy="1971720"/>
            <a:chOff x="2713211" y="1988840"/>
            <a:chExt cx="1610824" cy="1452335"/>
          </a:xfrm>
        </p:grpSpPr>
        <p:sp>
          <p:nvSpPr>
            <p:cNvPr id="1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</p:grpSp>
      <p:sp>
        <p:nvSpPr>
          <p:cNvPr id="15" name="文本框 26"/>
          <p:cNvSpPr txBox="1"/>
          <p:nvPr/>
        </p:nvSpPr>
        <p:spPr>
          <a:xfrm>
            <a:off x="5438090" y="2855838"/>
            <a:ext cx="1318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100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六项</a:t>
            </a:r>
            <a:endParaRPr lang="en-US" altLang="zh-CN" sz="32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spc="100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endParaRPr lang="en-US" altLang="zh-CN" sz="32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177707" y="1628116"/>
            <a:ext cx="2884910" cy="864780"/>
            <a:chOff x="8149535" y="1459078"/>
            <a:chExt cx="2884910" cy="864780"/>
          </a:xfrm>
        </p:grpSpPr>
        <p:sp>
          <p:nvSpPr>
            <p:cNvPr id="24" name="矩形 23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154125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资金明细透明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>
            <a:off x="4657427" y="2121134"/>
            <a:ext cx="2808312" cy="253200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4318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/>
          </a:p>
        </p:txBody>
      </p:sp>
      <p:grpSp>
        <p:nvGrpSpPr>
          <p:cNvPr id="38" name="组合 37"/>
          <p:cNvGrpSpPr/>
          <p:nvPr/>
        </p:nvGrpSpPr>
        <p:grpSpPr>
          <a:xfrm>
            <a:off x="5017467" y="1700808"/>
            <a:ext cx="711242" cy="701976"/>
            <a:chOff x="6217935" y="1158425"/>
            <a:chExt cx="527724" cy="520849"/>
          </a:xfrm>
        </p:grpSpPr>
        <p:grpSp>
          <p:nvGrpSpPr>
            <p:cNvPr id="39" name="组合 3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060549" y="1628800"/>
            <a:ext cx="2884910" cy="864780"/>
            <a:chOff x="8149535" y="1459078"/>
            <a:chExt cx="2884910" cy="864780"/>
          </a:xfrm>
        </p:grpSpPr>
        <p:sp>
          <p:nvSpPr>
            <p:cNvPr id="48" name="矩形 47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2DB2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强化部门管理</a:t>
              </a:r>
              <a:endPara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229969" y="2996268"/>
            <a:ext cx="711242" cy="701976"/>
            <a:chOff x="6217935" y="1158425"/>
            <a:chExt cx="527724" cy="520849"/>
          </a:xfrm>
        </p:grpSpPr>
        <p:grpSp>
          <p:nvGrpSpPr>
            <p:cNvPr id="56" name="组合 5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273051" y="2924260"/>
            <a:ext cx="2884910" cy="864780"/>
            <a:chOff x="8149535" y="1459078"/>
            <a:chExt cx="2884910" cy="864780"/>
          </a:xfrm>
        </p:grpSpPr>
        <p:sp>
          <p:nvSpPr>
            <p:cNvPr id="61" name="矩形 60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F77A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提倡创新思路</a:t>
              </a:r>
              <a:endParaRPr lang="zh-CN" altLang="en-US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954297" y="4292412"/>
            <a:ext cx="711242" cy="701976"/>
            <a:chOff x="6217935" y="1158425"/>
            <a:chExt cx="527724" cy="520849"/>
          </a:xfrm>
        </p:grpSpPr>
        <p:grpSp>
          <p:nvGrpSpPr>
            <p:cNvPr id="64" name="组合 63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997379" y="4220404"/>
            <a:ext cx="2884910" cy="864780"/>
            <a:chOff x="8149535" y="1459078"/>
            <a:chExt cx="2884910" cy="864780"/>
          </a:xfrm>
        </p:grpSpPr>
        <p:sp>
          <p:nvSpPr>
            <p:cNvPr id="69" name="矩形 68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9013631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信息传递到位</a:t>
              </a:r>
              <a:endPara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57627" y="1700808"/>
            <a:ext cx="711242" cy="701976"/>
            <a:chOff x="6217935" y="1158425"/>
            <a:chExt cx="527724" cy="520849"/>
          </a:xfrm>
        </p:grpSpPr>
        <p:grpSp>
          <p:nvGrpSpPr>
            <p:cNvPr id="19" name="组合 1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accent1">
                      <a:lumMod val="7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965205" y="2924260"/>
            <a:ext cx="2884910" cy="864780"/>
            <a:chOff x="8149535" y="1459078"/>
            <a:chExt cx="2884910" cy="864780"/>
          </a:xfrm>
        </p:grpSpPr>
        <p:sp>
          <p:nvSpPr>
            <p:cNvPr id="72" name="矩形 71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154125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0E64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资源合理利用</a:t>
              </a:r>
              <a:endParaRPr lang="zh-CN" altLang="en-US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245125" y="2996952"/>
            <a:ext cx="711242" cy="701976"/>
            <a:chOff x="6217935" y="1158425"/>
            <a:chExt cx="527724" cy="520849"/>
          </a:xfrm>
        </p:grpSpPr>
        <p:grpSp>
          <p:nvGrpSpPr>
            <p:cNvPr id="75" name="组合 7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249715" y="4220404"/>
            <a:ext cx="2884910" cy="864780"/>
            <a:chOff x="8149535" y="1459078"/>
            <a:chExt cx="2884910" cy="864780"/>
          </a:xfrm>
        </p:grpSpPr>
        <p:sp>
          <p:nvSpPr>
            <p:cNvPr id="80" name="矩形 79"/>
            <p:cNvSpPr/>
            <p:nvPr/>
          </p:nvSpPr>
          <p:spPr>
            <a:xfrm>
              <a:off x="8149535" y="1800638"/>
              <a:ext cx="28849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charset="0"/>
                </a:rPr>
                <a:t>此处添加详细文本描述，建议与标题相关并符合整体语言风格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8154125" y="1459078"/>
              <a:ext cx="20208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2DB2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light" panose="020B0402040204020203" pitchFamily="34" charset="0"/>
                </a:rPr>
                <a:t>上下沟通一致</a:t>
              </a:r>
              <a:endPara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529635" y="4293096"/>
            <a:ext cx="711242" cy="701976"/>
            <a:chOff x="6217935" y="1158425"/>
            <a:chExt cx="527724" cy="520849"/>
          </a:xfrm>
        </p:grpSpPr>
        <p:grpSp>
          <p:nvGrpSpPr>
            <p:cNvPr id="83" name="组合 8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300"/>
                            </p:stCondLst>
                            <p:childTnLst>
                              <p:par>
                                <p:cTn id="6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3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800"/>
                            </p:stCondLst>
                            <p:childTnLst>
                              <p:par>
                                <p:cTn id="7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3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800"/>
                            </p:stCondLst>
                            <p:childTnLst>
                              <p:par>
                                <p:cTn id="9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8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5" grpId="0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掌握关键要点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1849115" y="2765062"/>
            <a:ext cx="2664296" cy="2765650"/>
          </a:xfrm>
          <a:prstGeom prst="roundRect">
            <a:avLst/>
          </a:prstGeom>
          <a:noFill/>
          <a:ln w="12700">
            <a:solidFill>
              <a:srgbClr val="0E6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388491" y="1556792"/>
            <a:ext cx="1585543" cy="1585543"/>
            <a:chOff x="1705099" y="2564904"/>
            <a:chExt cx="1800200" cy="1800200"/>
          </a:xfrm>
        </p:grpSpPr>
        <p:sp>
          <p:nvSpPr>
            <p:cNvPr id="14" name="椭圆 1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27934" y="193406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zh-CN" altLang="en-US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95599" y="2434368"/>
            <a:ext cx="711242" cy="701976"/>
            <a:chOff x="6217935" y="1158425"/>
            <a:chExt cx="527724" cy="520849"/>
          </a:xfrm>
        </p:grpSpPr>
        <p:grpSp>
          <p:nvGrpSpPr>
            <p:cNvPr id="18" name="组合 17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647C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647C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1974593" y="3378460"/>
            <a:ext cx="2466810" cy="200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层面之服务 相比于网络相册，我图网具备完善的交流空间与平台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图片库，我图网现有一万多兼职设计师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每天增加的高质量设计稿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图片大概有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可以第一时间看到设计师最新作品。 　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29435" y="2765062"/>
            <a:ext cx="2664296" cy="2765650"/>
          </a:xfrm>
          <a:prstGeom prst="roundRect">
            <a:avLst/>
          </a:prstGeom>
          <a:noFill/>
          <a:ln w="12700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268811" y="1556792"/>
            <a:ext cx="1585543" cy="1585543"/>
            <a:chOff x="1705099" y="2564904"/>
            <a:chExt cx="1800200" cy="1800200"/>
          </a:xfrm>
        </p:grpSpPr>
        <p:sp>
          <p:nvSpPr>
            <p:cNvPr id="25" name="椭圆 24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308254" y="193406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375919" y="2434368"/>
            <a:ext cx="711242" cy="701976"/>
            <a:chOff x="6217935" y="1158425"/>
            <a:chExt cx="527724" cy="520849"/>
          </a:xfrm>
        </p:grpSpPr>
        <p:grpSp>
          <p:nvGrpSpPr>
            <p:cNvPr id="29" name="组合 2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4854913" y="3378460"/>
            <a:ext cx="2466810" cy="200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层面之服务 相比于网络相册，我图网具备完善的交流空间与平台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图片库，我图网现有一万多兼职设计师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每天增加的高质量设计稿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图片大概有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可以第一时间看到设计师最新作品。 　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609755" y="2765062"/>
            <a:ext cx="2664296" cy="2765650"/>
          </a:xfrm>
          <a:prstGeom prst="roundRect">
            <a:avLst/>
          </a:prstGeom>
          <a:noFill/>
          <a:ln w="12700">
            <a:solidFill>
              <a:srgbClr val="F77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8149131" y="1556792"/>
            <a:ext cx="1585543" cy="1585543"/>
            <a:chOff x="1705099" y="2564904"/>
            <a:chExt cx="1800200" cy="1800200"/>
          </a:xfrm>
        </p:grpSpPr>
        <p:sp>
          <p:nvSpPr>
            <p:cNvPr id="36" name="椭圆 3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188574" y="193406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256239" y="2434368"/>
            <a:ext cx="711242" cy="701976"/>
            <a:chOff x="6217935" y="1158425"/>
            <a:chExt cx="527724" cy="520849"/>
          </a:xfrm>
        </p:grpSpPr>
        <p:grpSp>
          <p:nvGrpSpPr>
            <p:cNvPr id="40" name="组合 39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7735233" y="3378460"/>
            <a:ext cx="2466810" cy="200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层面之服务 相比于网络相册，我图网具备完善的交流空间与平台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图片库，我图网现有一万多兼职设计师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每天增加的高质量设计稿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图片大概有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可以第一时间看到设计师最新作品。 　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8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850"/>
                            </p:stCondLst>
                            <p:childTnLst>
                              <p:par>
                                <p:cTn id="6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85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3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400"/>
                            </p:stCondLst>
                            <p:childTnLst>
                              <p:par>
                                <p:cTn id="9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4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9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2" grpId="0" animBg="1"/>
      <p:bldP spid="16" grpId="0"/>
      <p:bldP spid="22" grpId="0"/>
      <p:bldP spid="23" grpId="0" animBg="1"/>
      <p:bldP spid="27" grpId="0"/>
      <p:bldP spid="33" grpId="0"/>
      <p:bldP spid="34" grpId="0" animBg="1"/>
      <p:bldP spid="38" grpId="0"/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79565" y="2402786"/>
            <a:ext cx="5544616" cy="1200507"/>
            <a:chOff x="4838820" y="2375552"/>
            <a:chExt cx="5544616" cy="1200507"/>
          </a:xfrm>
        </p:grpSpPr>
        <p:sp>
          <p:nvSpPr>
            <p:cNvPr id="10" name="矩形 3"/>
            <p:cNvSpPr/>
            <p:nvPr/>
          </p:nvSpPr>
          <p:spPr>
            <a:xfrm>
              <a:off x="4838820" y="2375552"/>
              <a:ext cx="5544616" cy="1200507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solidFill>
              <a:srgbClr val="F77A08"/>
            </a:solidFill>
            <a:ln w="9525"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3"/>
            <p:cNvSpPr/>
            <p:nvPr/>
          </p:nvSpPr>
          <p:spPr>
            <a:xfrm>
              <a:off x="4945460" y="2471749"/>
              <a:ext cx="5328592" cy="1008112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81163" y="2241590"/>
            <a:ext cx="1610824" cy="1452335"/>
            <a:chOff x="2713211" y="1988840"/>
            <a:chExt cx="1610824" cy="1452335"/>
          </a:xfrm>
        </p:grpSpPr>
        <p:sp>
          <p:nvSpPr>
            <p:cNvPr id="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7A08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52"/>
          <p:cNvSpPr txBox="1"/>
          <p:nvPr/>
        </p:nvSpPr>
        <p:spPr>
          <a:xfrm>
            <a:off x="4513411" y="2649106"/>
            <a:ext cx="458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  <a:r>
              <a:rPr lang="en-US" altLang="zh-CN" sz="36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36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08413" y="3789040"/>
            <a:ext cx="1436675" cy="215444"/>
            <a:chOff x="4369395" y="3284984"/>
            <a:chExt cx="1436675" cy="215444"/>
          </a:xfrm>
        </p:grpSpPr>
        <p:sp>
          <p:nvSpPr>
            <p:cNvPr id="1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经验成绩积累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320581" y="3789040"/>
            <a:ext cx="1436675" cy="215444"/>
            <a:chOff x="4369395" y="3284984"/>
            <a:chExt cx="1436675" cy="215444"/>
          </a:xfrm>
        </p:grpSpPr>
        <p:sp>
          <p:nvSpPr>
            <p:cNvPr id="2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完成项目汇总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829264" y="3789040"/>
            <a:ext cx="1436675" cy="215444"/>
            <a:chOff x="4369395" y="3284984"/>
            <a:chExt cx="1436675" cy="215444"/>
          </a:xfrm>
        </p:grpSpPr>
        <p:sp>
          <p:nvSpPr>
            <p:cNvPr id="5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完成项目之一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4801443" y="4149660"/>
            <a:ext cx="1436675" cy="215444"/>
            <a:chOff x="4369395" y="3284984"/>
            <a:chExt cx="1436675" cy="215444"/>
          </a:xfrm>
        </p:grpSpPr>
        <p:sp>
          <p:nvSpPr>
            <p:cNvPr id="6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完成项目之二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6313611" y="4149660"/>
            <a:ext cx="1436675" cy="215444"/>
            <a:chOff x="4369395" y="3284984"/>
            <a:chExt cx="1436675" cy="215444"/>
          </a:xfrm>
        </p:grpSpPr>
        <p:sp>
          <p:nvSpPr>
            <p:cNvPr id="6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资金预算情况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822294" y="4149660"/>
            <a:ext cx="1436675" cy="215444"/>
            <a:chOff x="4369395" y="3284984"/>
            <a:chExt cx="1436675" cy="215444"/>
          </a:xfrm>
        </p:grpSpPr>
        <p:sp>
          <p:nvSpPr>
            <p:cNvPr id="7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其他工作情况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F77A08"/>
              </a:solidFill>
              <a:ln>
                <a:solidFill>
                  <a:srgbClr val="F77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76" name="矩形 7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9" name="Group 13"/>
          <p:cNvGrpSpPr>
            <a:grpSpLocks noChangeAspect="1"/>
          </p:cNvGrpSpPr>
          <p:nvPr/>
        </p:nvGrpSpPr>
        <p:grpSpPr bwMode="auto">
          <a:xfrm>
            <a:off x="2700521" y="2575766"/>
            <a:ext cx="772108" cy="781226"/>
            <a:chOff x="2426" y="2781"/>
            <a:chExt cx="593" cy="600"/>
          </a:xfrm>
          <a:solidFill>
            <a:srgbClr val="F77A08"/>
          </a:solidFill>
          <a:effectLst/>
        </p:grpSpPr>
        <p:sp>
          <p:nvSpPr>
            <p:cNvPr id="50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经验成绩积累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2654734" y="1628800"/>
            <a:ext cx="1585543" cy="1585543"/>
            <a:chOff x="1705099" y="2564904"/>
            <a:chExt cx="1800200" cy="1800200"/>
          </a:xfrm>
        </p:grpSpPr>
        <p:sp>
          <p:nvSpPr>
            <p:cNvPr id="43" name="椭圆 42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694177" y="2006073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1993131" y="5097817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137147" y="3395622"/>
            <a:ext cx="25202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项目工程中获取的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经验成绩积累情况</a:t>
            </a:r>
            <a:endParaRPr lang="zh-CN" altLang="en-US" sz="24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05199" y="4250558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关键字设问？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05199" y="4521753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关键字设问？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05199" y="4809785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关键字设问？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93131" y="5204519"/>
            <a:ext cx="2808312" cy="3671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741161" y="1572234"/>
            <a:ext cx="4176464" cy="662235"/>
            <a:chOff x="5737547" y="1428218"/>
            <a:chExt cx="4176464" cy="662235"/>
          </a:xfrm>
        </p:grpSpPr>
        <p:sp>
          <p:nvSpPr>
            <p:cNvPr id="53" name="圆角矩形 52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092023" y="1764852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741161" y="2406725"/>
            <a:ext cx="4176464" cy="662235"/>
            <a:chOff x="5737547" y="1428218"/>
            <a:chExt cx="4176464" cy="662235"/>
          </a:xfrm>
        </p:grpSpPr>
        <p:sp>
          <p:nvSpPr>
            <p:cNvPr id="57" name="圆角矩形 56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92023" y="2599343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741161" y="3228418"/>
            <a:ext cx="4176464" cy="662235"/>
            <a:chOff x="5737547" y="1428218"/>
            <a:chExt cx="4176464" cy="662235"/>
          </a:xfrm>
        </p:grpSpPr>
        <p:sp>
          <p:nvSpPr>
            <p:cNvPr id="61" name="圆角矩形 60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092023" y="3421036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741161" y="4062909"/>
            <a:ext cx="4176464" cy="662235"/>
            <a:chOff x="5737547" y="1428218"/>
            <a:chExt cx="4176464" cy="662235"/>
          </a:xfrm>
        </p:grpSpPr>
        <p:sp>
          <p:nvSpPr>
            <p:cNvPr id="65" name="圆角矩形 64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092023" y="4255527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741161" y="4927005"/>
            <a:ext cx="4176464" cy="662235"/>
            <a:chOff x="5737547" y="1428218"/>
            <a:chExt cx="4176464" cy="662235"/>
          </a:xfrm>
        </p:grpSpPr>
        <p:sp>
          <p:nvSpPr>
            <p:cNvPr id="69" name="圆角矩形 68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6092023" y="5119623"/>
            <a:ext cx="3681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 rot="16200000">
            <a:off x="3413896" y="3290901"/>
            <a:ext cx="3354773" cy="579679"/>
            <a:chOff x="7967269" y="3151651"/>
            <a:chExt cx="3354773" cy="579679"/>
          </a:xfrm>
        </p:grpSpPr>
        <p:sp>
          <p:nvSpPr>
            <p:cNvPr id="73" name="Line 128"/>
            <p:cNvSpPr>
              <a:spLocks noChangeShapeType="1"/>
            </p:cNvSpPr>
            <p:nvPr/>
          </p:nvSpPr>
          <p:spPr bwMode="auto">
            <a:xfrm>
              <a:off x="9702801" y="3151651"/>
              <a:ext cx="0" cy="579678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Line 129"/>
            <p:cNvSpPr>
              <a:spLocks noChangeShapeType="1"/>
            </p:cNvSpPr>
            <p:nvPr/>
          </p:nvSpPr>
          <p:spPr bwMode="auto">
            <a:xfrm flipH="1">
              <a:off x="7967269" y="3492499"/>
              <a:ext cx="3354771" cy="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Line 130"/>
            <p:cNvSpPr>
              <a:spLocks noChangeShapeType="1"/>
            </p:cNvSpPr>
            <p:nvPr/>
          </p:nvSpPr>
          <p:spPr bwMode="auto">
            <a:xfrm>
              <a:off x="7971393" y="3486151"/>
              <a:ext cx="0" cy="20955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Line 131"/>
            <p:cNvSpPr>
              <a:spLocks noChangeShapeType="1"/>
            </p:cNvSpPr>
            <p:nvPr/>
          </p:nvSpPr>
          <p:spPr bwMode="auto">
            <a:xfrm>
              <a:off x="11322042" y="3492500"/>
              <a:ext cx="0" cy="23883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3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800"/>
                            </p:stCondLst>
                            <p:childTnLst>
                              <p:par>
                                <p:cTn id="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800"/>
                            </p:stCondLst>
                            <p:childTnLst>
                              <p:par>
                                <p:cTn id="8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800"/>
                            </p:stCondLst>
                            <p:childTnLst>
                              <p:par>
                                <p:cTn id="9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3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3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800"/>
                            </p:stCondLst>
                            <p:childTnLst>
                              <p:par>
                                <p:cTn id="1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3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5" grpId="0"/>
      <p:bldP spid="47" grpId="0"/>
      <p:bldP spid="48" grpId="0"/>
      <p:bldP spid="49" grpId="0"/>
      <p:bldP spid="50" grpId="0"/>
      <p:bldP spid="51" grpId="0"/>
      <p:bldP spid="55" grpId="0"/>
      <p:bldP spid="59" grpId="0"/>
      <p:bldP spid="63" grpId="0"/>
      <p:bldP spid="67" grpId="0"/>
      <p:bldP spid="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经验成绩积累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1057027" y="1844824"/>
            <a:ext cx="4391620" cy="3325945"/>
            <a:chOff x="2282031" y="457200"/>
            <a:chExt cx="7631113" cy="5943600"/>
          </a:xfrm>
        </p:grpSpPr>
        <p:pic>
          <p:nvPicPr>
            <p:cNvPr id="78" name="Picture 3" descr="C:\Users\Administrator\Desktop\iMac_resource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031" y="457200"/>
              <a:ext cx="7631113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矩形 78"/>
            <p:cNvSpPr/>
            <p:nvPr/>
          </p:nvSpPr>
          <p:spPr>
            <a:xfrm>
              <a:off x="3098185" y="980728"/>
              <a:ext cx="6048672" cy="3456384"/>
            </a:xfrm>
            <a:prstGeom prst="rect">
              <a:avLst/>
            </a:prstGeom>
            <a:blipFill>
              <a:blip r:embed="rId2"/>
              <a:srcRect/>
              <a:stretch>
                <a:fillRect l="-36872" t="-15145" r="-12052" b="-63539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721323" y="3310335"/>
            <a:ext cx="1944216" cy="2405795"/>
            <a:chOff x="865232" y="1286330"/>
            <a:chExt cx="4013321" cy="4966128"/>
          </a:xfrm>
        </p:grpSpPr>
        <p:pic>
          <p:nvPicPr>
            <p:cNvPr id="81" name="Picture 3"/>
            <p:cNvPicPr>
              <a:picLocks noChangeAspect="1"/>
            </p:cNvPicPr>
            <p:nvPr/>
          </p:nvPicPr>
          <p:blipFill rotWithShape="1">
            <a:blip r:embed="rId3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82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83" name="直接连接符 82"/>
          <p:cNvCxnSpPr/>
          <p:nvPr/>
        </p:nvCxnSpPr>
        <p:spPr>
          <a:xfrm>
            <a:off x="6601643" y="193421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6889675" y="155679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市场开拓经验</a:t>
            </a:r>
            <a:endParaRPr lang="zh-CN" altLang="en-US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6889675" y="1964798"/>
            <a:ext cx="4248472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5881563" y="1677204"/>
            <a:ext cx="968654" cy="956034"/>
            <a:chOff x="6217935" y="1158425"/>
            <a:chExt cx="527724" cy="520849"/>
          </a:xfrm>
        </p:grpSpPr>
        <p:grpSp>
          <p:nvGrpSpPr>
            <p:cNvPr id="93" name="组合 9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96" name="椭圆 9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连接符 98"/>
          <p:cNvCxnSpPr/>
          <p:nvPr/>
        </p:nvCxnSpPr>
        <p:spPr>
          <a:xfrm>
            <a:off x="6601643" y="3488524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6889675" y="3111105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部门合作经验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6889675" y="3519111"/>
            <a:ext cx="4248472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5881563" y="3231517"/>
            <a:ext cx="968654" cy="956034"/>
            <a:chOff x="6217935" y="1158425"/>
            <a:chExt cx="527724" cy="520849"/>
          </a:xfrm>
        </p:grpSpPr>
        <p:grpSp>
          <p:nvGrpSpPr>
            <p:cNvPr id="105" name="组合 10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9" name="直接连接符 108"/>
          <p:cNvCxnSpPr/>
          <p:nvPr/>
        </p:nvCxnSpPr>
        <p:spPr>
          <a:xfrm>
            <a:off x="6601643" y="5102563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6889675" y="4725144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项目管理经验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11" name="矩形 47"/>
          <p:cNvSpPr>
            <a:spLocks noChangeArrowheads="1"/>
          </p:cNvSpPr>
          <p:nvPr/>
        </p:nvSpPr>
        <p:spPr bwMode="auto">
          <a:xfrm>
            <a:off x="6889675" y="5133150"/>
            <a:ext cx="4248472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881563" y="4845556"/>
            <a:ext cx="968654" cy="956034"/>
            <a:chOff x="6217935" y="1158425"/>
            <a:chExt cx="527724" cy="520849"/>
          </a:xfrm>
        </p:grpSpPr>
        <p:grpSp>
          <p:nvGrpSpPr>
            <p:cNvPr id="113" name="组合 11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115" name="椭圆 114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750"/>
                            </p:stCondLst>
                            <p:childTnLst>
                              <p:par>
                                <p:cTn id="7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7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84" grpId="0"/>
      <p:bldP spid="85" grpId="0"/>
      <p:bldP spid="100" grpId="0"/>
      <p:bldP spid="103" grpId="0"/>
      <p:bldP spid="110" grpId="0"/>
      <p:bldP spid="1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完成项目汇总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091535" y="1628800"/>
            <a:ext cx="2722375" cy="2016691"/>
            <a:chOff x="587479" y="1628800"/>
            <a:chExt cx="2722375" cy="2016691"/>
          </a:xfrm>
        </p:grpSpPr>
        <p:sp>
          <p:nvSpPr>
            <p:cNvPr id="13" name="矩形 12"/>
            <p:cNvSpPr/>
            <p:nvPr/>
          </p:nvSpPr>
          <p:spPr>
            <a:xfrm>
              <a:off x="587479" y="1628800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2" descr="C:\Users\Administrator\Desktop\其他\bxgdx2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94" y="1760878"/>
              <a:ext cx="2442945" cy="174013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组合 14"/>
          <p:cNvGrpSpPr/>
          <p:nvPr/>
        </p:nvGrpSpPr>
        <p:grpSpPr>
          <a:xfrm>
            <a:off x="3951276" y="1628800"/>
            <a:ext cx="2722375" cy="2016691"/>
            <a:chOff x="8880562" y="1628800"/>
            <a:chExt cx="2722375" cy="2016691"/>
          </a:xfrm>
        </p:grpSpPr>
        <p:sp>
          <p:nvSpPr>
            <p:cNvPr id="16" name="矩形 15"/>
            <p:cNvSpPr/>
            <p:nvPr/>
          </p:nvSpPr>
          <p:spPr>
            <a:xfrm>
              <a:off x="8880562" y="1628800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Picture 3" descr="C:\Users\Administrator\Desktop\2014810105822934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2520" y="1747962"/>
              <a:ext cx="2418459" cy="177836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1091535" y="3788573"/>
            <a:ext cx="2722375" cy="2016691"/>
            <a:chOff x="3309854" y="3645491"/>
            <a:chExt cx="2722375" cy="2016691"/>
          </a:xfrm>
        </p:grpSpPr>
        <p:sp>
          <p:nvSpPr>
            <p:cNvPr id="19" name="矩形 18"/>
            <p:cNvSpPr/>
            <p:nvPr/>
          </p:nvSpPr>
          <p:spPr>
            <a:xfrm>
              <a:off x="3309854" y="3645491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Picture 5" descr="C:\Users\Administrator\Desktop\t01d9ff32d2070703f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937" y="3760731"/>
              <a:ext cx="2436208" cy="17862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3951276" y="3788573"/>
            <a:ext cx="2722375" cy="2016691"/>
            <a:chOff x="6158187" y="3645491"/>
            <a:chExt cx="2722375" cy="2016691"/>
          </a:xfrm>
        </p:grpSpPr>
        <p:sp>
          <p:nvSpPr>
            <p:cNvPr id="22" name="矩形 21"/>
            <p:cNvSpPr/>
            <p:nvPr/>
          </p:nvSpPr>
          <p:spPr>
            <a:xfrm>
              <a:off x="6158187" y="3645491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Picture 6" descr="C:\Users\Administrator\Desktop\7570760_235941684382_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989" y="3774885"/>
              <a:ext cx="2418770" cy="175790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/>
          <p:cNvGrpSpPr/>
          <p:nvPr/>
        </p:nvGrpSpPr>
        <p:grpSpPr>
          <a:xfrm>
            <a:off x="6961683" y="1716250"/>
            <a:ext cx="4176464" cy="662235"/>
            <a:chOff x="5737547" y="1428218"/>
            <a:chExt cx="4176464" cy="662235"/>
          </a:xfrm>
        </p:grpSpPr>
        <p:sp>
          <p:nvSpPr>
            <p:cNvPr id="25" name="圆角矩形 24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6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312545" y="1844824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  <a:r>
              <a:rPr lang="en-US" altLang="zh-CN" b="1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961683" y="2550741"/>
            <a:ext cx="4176464" cy="662235"/>
            <a:chOff x="5737547" y="1428218"/>
            <a:chExt cx="4176464" cy="662235"/>
          </a:xfrm>
        </p:grpSpPr>
        <p:sp>
          <p:nvSpPr>
            <p:cNvPr id="29" name="圆角矩形 28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6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312545" y="2708920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  <a:r>
              <a:rPr lang="en-US" altLang="zh-CN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61683" y="3372434"/>
            <a:ext cx="4176464" cy="662235"/>
            <a:chOff x="5737547" y="1428218"/>
            <a:chExt cx="4176464" cy="662235"/>
          </a:xfrm>
        </p:grpSpPr>
        <p:sp>
          <p:nvSpPr>
            <p:cNvPr id="33" name="圆角矩形 32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6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12545" y="3501008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  <a:r>
              <a:rPr lang="en-US" altLang="zh-CN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961683" y="4206925"/>
            <a:ext cx="4176464" cy="662235"/>
            <a:chOff x="5737547" y="1428218"/>
            <a:chExt cx="4176464" cy="662235"/>
          </a:xfrm>
        </p:grpSpPr>
        <p:sp>
          <p:nvSpPr>
            <p:cNvPr id="37" name="圆角矩形 36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6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12545" y="4365104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  <a:r>
              <a:rPr lang="en-US" altLang="zh-CN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en-US" altLang="zh-CN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6961683" y="5013176"/>
            <a:ext cx="4320480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2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7" grpId="0"/>
      <p:bldP spid="31" grpId="0"/>
      <p:bldP spid="35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圆角矩形 160"/>
          <p:cNvSpPr/>
          <p:nvPr/>
        </p:nvSpPr>
        <p:spPr>
          <a:xfrm>
            <a:off x="1810891" y="535616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343535" y="170259"/>
            <a:ext cx="1610824" cy="145233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73896"/>
            <a:ext cx="11748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安装</a:t>
            </a:r>
            <a:endParaRPr lang="zh-CN" altLang="en-US" sz="36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7905" y="758190"/>
            <a:ext cx="694626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运行</a:t>
            </a:r>
            <a:r>
              <a:rPr lang="en-US" altLang="zh-CN" sz="2000"/>
              <a:t>elasticsearch</a:t>
            </a:r>
            <a:r>
              <a:rPr lang="zh-CN" altLang="en-US" sz="2000"/>
              <a:t>，需要配置安装</a:t>
            </a:r>
            <a:r>
              <a:rPr lang="en-US" altLang="zh-CN" sz="2000"/>
              <a:t>jdk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各个版本对</a:t>
            </a:r>
            <a:r>
              <a:rPr lang="en-US" altLang="zh-CN" sz="2000"/>
              <a:t>Java</a:t>
            </a:r>
            <a:r>
              <a:rPr lang="zh-CN" altLang="en-US" sz="2000"/>
              <a:t>的依赖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en-US" altLang="zh-CN" sz="2000"/>
              <a:t>elasticsearch5 </a:t>
            </a:r>
            <a:r>
              <a:rPr lang="zh-CN" altLang="en-US" sz="2000"/>
              <a:t>需要 </a:t>
            </a:r>
            <a:r>
              <a:rPr lang="en-US" altLang="zh-CN" sz="2000"/>
              <a:t>Java 8 </a:t>
            </a:r>
            <a:r>
              <a:rPr lang="zh-CN" altLang="en-US" sz="2000"/>
              <a:t>以上的版本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en-US" altLang="zh-CN" sz="2000"/>
              <a:t>elasticsearch </a:t>
            </a:r>
            <a:r>
              <a:rPr lang="zh-CN" altLang="en-US" sz="2000"/>
              <a:t>从 </a:t>
            </a:r>
            <a:r>
              <a:rPr lang="en-US" altLang="zh-CN" sz="2000"/>
              <a:t>6.5 </a:t>
            </a:r>
            <a:r>
              <a:rPr lang="zh-CN" altLang="en-US" sz="2000"/>
              <a:t>开始支持 </a:t>
            </a:r>
            <a:r>
              <a:rPr lang="en-US" altLang="zh-CN" sz="2000"/>
              <a:t>Java11</a:t>
            </a:r>
            <a:endParaRPr lang="en-US" altLang="zh-CN" sz="2000"/>
          </a:p>
          <a:p>
            <a:pPr marL="457200" indent="-457200">
              <a:buAutoNum type="arabicPeriod"/>
            </a:pPr>
            <a:r>
              <a:rPr lang="en-US" altLang="zh-CN" sz="2000"/>
              <a:t>elasticsearch </a:t>
            </a:r>
            <a:r>
              <a:rPr lang="zh-CN" altLang="en-US" sz="2000"/>
              <a:t>从 </a:t>
            </a:r>
            <a:r>
              <a:rPr lang="en-US" altLang="zh-CN" sz="2000"/>
              <a:t>7.x </a:t>
            </a:r>
            <a:r>
              <a:rPr lang="zh-CN" altLang="en-US" sz="2000"/>
              <a:t>开始内置</a:t>
            </a:r>
            <a:r>
              <a:rPr lang="en-US" altLang="zh-CN" sz="2000"/>
              <a:t>Java </a:t>
            </a:r>
            <a:r>
              <a:rPr lang="zh-CN" altLang="en-US" sz="2000"/>
              <a:t>环境</a:t>
            </a:r>
            <a:endParaRPr lang="zh-CN" altLang="en-US" sz="2000"/>
          </a:p>
          <a:p>
            <a:pPr marL="457200" indent="-457200">
              <a:buAutoNum type="arabicPeriod"/>
            </a:pPr>
            <a:endParaRPr lang="zh-CN" altLang="en-US" sz="2000"/>
          </a:p>
          <a:p>
            <a:pPr indent="0">
              <a:buNone/>
            </a:pPr>
            <a:r>
              <a:rPr lang="zh-CN" altLang="en-US" sz="2000"/>
              <a:t>下载地址</a:t>
            </a:r>
            <a:endParaRPr lang="zh-CN" altLang="en-US" sz="2000"/>
          </a:p>
          <a:p>
            <a:pPr indent="0">
              <a:buNone/>
            </a:pPr>
            <a:r>
              <a:rPr lang="zh-CN" altLang="en-US" sz="2000"/>
              <a:t>官网：https://www.elastic.co/cn/downloads/elasticsearch</a:t>
            </a:r>
            <a:endParaRPr lang="zh-CN" altLang="en-US" sz="2000"/>
          </a:p>
          <a:p>
            <a:pPr indent="0">
              <a:buNone/>
            </a:pPr>
            <a:r>
              <a:rPr lang="zh-CN" altLang="en-US" sz="2000"/>
              <a:t>镜像：https://mirrors.huaweicloud.com/elasticsearch/</a:t>
            </a:r>
            <a:endParaRPr lang="zh-CN" altLang="en-US" sz="2000"/>
          </a:p>
          <a:p>
            <a:pPr indent="0">
              <a:buNone/>
            </a:pP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ldLvl="0" animBg="1"/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完成项目之一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642162" y="2049838"/>
            <a:ext cx="1237382" cy="1115636"/>
            <a:chOff x="2713211" y="1988840"/>
            <a:chExt cx="1610824" cy="1452335"/>
          </a:xfrm>
        </p:grpSpPr>
        <p:sp>
          <p:nvSpPr>
            <p:cNvPr id="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518076" y="5360416"/>
            <a:ext cx="926821" cy="835631"/>
            <a:chOff x="2713211" y="1988840"/>
            <a:chExt cx="1610824" cy="1452335"/>
          </a:xfrm>
        </p:grpSpPr>
        <p:sp>
          <p:nvSpPr>
            <p:cNvPr id="19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60853" y="2488699"/>
            <a:ext cx="4864650" cy="3384550"/>
            <a:chOff x="872897" y="2205038"/>
            <a:chExt cx="4864650" cy="3384550"/>
          </a:xfrm>
          <a:effectLst>
            <a:outerShdw blurRad="431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矩形 12"/>
            <p:cNvSpPr/>
            <p:nvPr/>
          </p:nvSpPr>
          <p:spPr>
            <a:xfrm>
              <a:off x="872897" y="2205038"/>
              <a:ext cx="4864650" cy="3384550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27423" y="2323995"/>
              <a:ext cx="4566108" cy="3146637"/>
            </a:xfrm>
            <a:prstGeom prst="rect">
              <a:avLst/>
            </a:prstGeom>
            <a:blipFill>
              <a:blip r:embed="rId2"/>
              <a:srcRect/>
              <a:stretch>
                <a:fillRect t="-4343" b="-4343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6745659" y="2456580"/>
            <a:ext cx="4320480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465739" y="3914119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753771" y="3536700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添加文字标题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7753771" y="3944706"/>
            <a:ext cx="338437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745659" y="3657112"/>
            <a:ext cx="968654" cy="956034"/>
            <a:chOff x="6217935" y="1158425"/>
            <a:chExt cx="527724" cy="520849"/>
          </a:xfrm>
        </p:grpSpPr>
        <p:grpSp>
          <p:nvGrpSpPr>
            <p:cNvPr id="26" name="组合 2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7465739" y="513825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753771" y="4760836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添加文字图标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7753771" y="5168842"/>
            <a:ext cx="338437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45659" y="4881248"/>
            <a:ext cx="968654" cy="956034"/>
            <a:chOff x="6217935" y="1158425"/>
            <a:chExt cx="527724" cy="520849"/>
          </a:xfrm>
        </p:grpSpPr>
        <p:grpSp>
          <p:nvGrpSpPr>
            <p:cNvPr id="34" name="组合 33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081363" y="1254597"/>
            <a:ext cx="4176464" cy="662235"/>
            <a:chOff x="5737547" y="1428218"/>
            <a:chExt cx="4176464" cy="662235"/>
          </a:xfrm>
        </p:grpSpPr>
        <p:sp>
          <p:nvSpPr>
            <p:cNvPr id="39" name="圆角矩形 38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297387" y="1383171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在此输入工程项目名称</a:t>
            </a:r>
            <a:endParaRPr lang="en-US" altLang="zh-CN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50"/>
                            </p:stCondLst>
                            <p:childTnLst>
                              <p:par>
                                <p:cTn id="7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7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1" grpId="0"/>
      <p:bldP spid="23" grpId="0"/>
      <p:bldP spid="24" grpId="0"/>
      <p:bldP spid="31" grpId="0"/>
      <p:bldP spid="32" grpId="0"/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完成项目之二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081363" y="1254597"/>
            <a:ext cx="4176464" cy="662235"/>
            <a:chOff x="5737547" y="1428218"/>
            <a:chExt cx="4176464" cy="662235"/>
          </a:xfrm>
        </p:grpSpPr>
        <p:sp>
          <p:nvSpPr>
            <p:cNvPr id="43" name="圆角矩形 42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297387" y="1383171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在此输入工程项目名称</a:t>
            </a:r>
            <a:endParaRPr lang="en-US" altLang="zh-CN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0151494" y="2179311"/>
            <a:ext cx="1237382" cy="1115636"/>
            <a:chOff x="2713211" y="1988840"/>
            <a:chExt cx="1610824" cy="1452335"/>
          </a:xfrm>
        </p:grpSpPr>
        <p:sp>
          <p:nvSpPr>
            <p:cNvPr id="7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14468" y="4969633"/>
            <a:ext cx="926821" cy="835631"/>
            <a:chOff x="2713211" y="1988840"/>
            <a:chExt cx="1610824" cy="1452335"/>
          </a:xfrm>
        </p:grpSpPr>
        <p:sp>
          <p:nvSpPr>
            <p:cNvPr id="7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77879" y="2604314"/>
            <a:ext cx="10060268" cy="2884517"/>
            <a:chOff x="-4322721" y="2205038"/>
            <a:chExt cx="10060268" cy="3384550"/>
          </a:xfrm>
          <a:effectLst>
            <a:outerShdw blurRad="431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矩形 52"/>
            <p:cNvSpPr/>
            <p:nvPr/>
          </p:nvSpPr>
          <p:spPr>
            <a:xfrm>
              <a:off x="-4322721" y="2205038"/>
              <a:ext cx="10060268" cy="3384550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027423" y="2323995"/>
              <a:ext cx="4566108" cy="3146637"/>
            </a:xfrm>
            <a:prstGeom prst="rect">
              <a:avLst/>
            </a:prstGeom>
            <a:blipFill>
              <a:blip r:embed="rId2"/>
              <a:srcRect/>
              <a:stretch>
                <a:fillRect t="-4343" b="-4343"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矩形 77"/>
          <p:cNvSpPr>
            <a:spLocks noChangeArrowheads="1"/>
          </p:cNvSpPr>
          <p:nvPr/>
        </p:nvSpPr>
        <p:spPr bwMode="auto">
          <a:xfrm>
            <a:off x="1386077" y="3368782"/>
            <a:ext cx="4567494" cy="19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          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。在此录入上述图表的综合说明，在此录入上述图表的综合描述说明。在此录入上述图表的综合说明，在此录入上述图表的综合描述说明。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5" grpId="0"/>
      <p:bldP spid="7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资金预算情况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126702" y="2071135"/>
            <a:ext cx="2417551" cy="2409618"/>
            <a:chOff x="2177041" y="2040889"/>
            <a:chExt cx="2417551" cy="2409618"/>
          </a:xfrm>
        </p:grpSpPr>
        <p:sp>
          <p:nvSpPr>
            <p:cNvPr id="13" name="Freeform 6"/>
            <p:cNvSpPr/>
            <p:nvPr/>
          </p:nvSpPr>
          <p:spPr bwMode="auto">
            <a:xfrm rot="2700000">
              <a:off x="2181008" y="2036922"/>
              <a:ext cx="2409618" cy="2417551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rgbClr val="0E647C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 rot="2700000">
              <a:off x="2312816" y="2169164"/>
              <a:ext cx="2146002" cy="2153067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558254" y="1635935"/>
            <a:ext cx="1317173" cy="1321509"/>
            <a:chOff x="4608593" y="1605689"/>
            <a:chExt cx="1317173" cy="1321509"/>
          </a:xfrm>
        </p:grpSpPr>
        <p:sp>
          <p:nvSpPr>
            <p:cNvPr id="16" name="Freeform 6"/>
            <p:cNvSpPr/>
            <p:nvPr/>
          </p:nvSpPr>
          <p:spPr bwMode="auto">
            <a:xfrm rot="8148961">
              <a:off x="4608593" y="1605689"/>
              <a:ext cx="1317173" cy="1321509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/>
            <p:cNvSpPr/>
            <p:nvPr/>
          </p:nvSpPr>
          <p:spPr bwMode="auto">
            <a:xfrm rot="8148961">
              <a:off x="4730847" y="1728345"/>
              <a:ext cx="1072665" cy="1076196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265308" y="3692549"/>
            <a:ext cx="1902935" cy="1896691"/>
            <a:chOff x="4315647" y="3662303"/>
            <a:chExt cx="1902935" cy="1896691"/>
          </a:xfrm>
        </p:grpSpPr>
        <p:sp>
          <p:nvSpPr>
            <p:cNvPr id="19" name="Freeform 6"/>
            <p:cNvSpPr/>
            <p:nvPr/>
          </p:nvSpPr>
          <p:spPr bwMode="auto">
            <a:xfrm rot="18894142">
              <a:off x="4318769" y="3659181"/>
              <a:ext cx="1896691" cy="1902935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/>
            <p:cNvSpPr/>
            <p:nvPr/>
          </p:nvSpPr>
          <p:spPr bwMode="auto">
            <a:xfrm rot="18894142">
              <a:off x="4475435" y="3796133"/>
              <a:ext cx="1583359" cy="1588572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21257173">
            <a:off x="6717587" y="2486329"/>
            <a:ext cx="1584429" cy="1579230"/>
            <a:chOff x="5767926" y="2440885"/>
            <a:chExt cx="1584429" cy="1579230"/>
          </a:xfrm>
        </p:grpSpPr>
        <p:sp>
          <p:nvSpPr>
            <p:cNvPr id="22" name="Freeform 6"/>
            <p:cNvSpPr/>
            <p:nvPr/>
          </p:nvSpPr>
          <p:spPr bwMode="auto">
            <a:xfrm rot="13850358">
              <a:off x="5770526" y="2438285"/>
              <a:ext cx="1579230" cy="1584429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 rot="13850358">
              <a:off x="5889392" y="2557541"/>
              <a:ext cx="1341499" cy="1345916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429013" y="2883182"/>
            <a:ext cx="196205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管理成本</a:t>
            </a:r>
            <a:endParaRPr lang="en-US" altLang="zh-CN" sz="28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 smtClean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40%</a:t>
            </a:r>
            <a:endParaRPr lang="zh-CN" altLang="en-US" sz="3600" b="1" dirty="0">
              <a:solidFill>
                <a:srgbClr val="0E647C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9213" y="4192100"/>
            <a:ext cx="1962051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</a:t>
            </a:r>
            <a:r>
              <a:rPr lang="zh-CN" altLang="en-US" sz="20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endParaRPr lang="en-US" altLang="zh-CN" sz="20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3</a:t>
            </a:r>
            <a:r>
              <a:rPr lang="en-US" altLang="zh-CN" sz="3200" b="1" dirty="0" smtClean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0%</a:t>
            </a:r>
            <a:endParaRPr lang="zh-CN" altLang="en-US" sz="32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53349" y="2957512"/>
            <a:ext cx="1962051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</a:t>
            </a: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endParaRPr lang="en-US" altLang="zh-CN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 smtClean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20%</a:t>
            </a:r>
            <a:endParaRPr lang="zh-CN" altLang="en-US" sz="3200" b="1" dirty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7048" y="2019086"/>
            <a:ext cx="19620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1</a:t>
            </a:r>
            <a:r>
              <a:rPr lang="en-US" altLang="zh-CN" sz="3200" b="1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0%</a:t>
            </a:r>
            <a:endParaRPr lang="zh-CN" altLang="en-US" sz="3200" b="1" dirty="0">
              <a:solidFill>
                <a:srgbClr val="92D05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987" y="4149080"/>
            <a:ext cx="2892016" cy="1254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文字内容需概括精炼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内容文字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内容需概括精炼。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3232" y="4683382"/>
            <a:ext cx="250672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55360" y="2955190"/>
            <a:ext cx="250672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7208" y="1660787"/>
            <a:ext cx="250672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工作情况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8" y="2168916"/>
            <a:ext cx="4429125" cy="326869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451379" y="1939529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801443" y="1580226"/>
            <a:ext cx="711242" cy="701976"/>
            <a:chOff x="6217935" y="1158425"/>
            <a:chExt cx="527724" cy="520849"/>
          </a:xfrm>
        </p:grpSpPr>
        <p:grpSp>
          <p:nvGrpSpPr>
            <p:cNvPr id="15" name="组合 1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E647C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6385619" y="1628800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451379" y="2780191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4801443" y="2420888"/>
            <a:ext cx="711242" cy="701976"/>
            <a:chOff x="6217935" y="1158425"/>
            <a:chExt cx="527724" cy="520849"/>
          </a:xfrm>
        </p:grpSpPr>
        <p:grpSp>
          <p:nvGrpSpPr>
            <p:cNvPr id="22" name="组合 21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6385619" y="2469462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451379" y="3631921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801443" y="3272618"/>
            <a:ext cx="711242" cy="701976"/>
            <a:chOff x="6217935" y="1158425"/>
            <a:chExt cx="527724" cy="520849"/>
          </a:xfrm>
        </p:grpSpPr>
        <p:grpSp>
          <p:nvGrpSpPr>
            <p:cNvPr id="29" name="组合 2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6385619" y="3321192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5451379" y="4454479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4801443" y="4095176"/>
            <a:ext cx="711242" cy="701976"/>
            <a:chOff x="6217935" y="1158425"/>
            <a:chExt cx="527724" cy="520849"/>
          </a:xfrm>
        </p:grpSpPr>
        <p:grpSp>
          <p:nvGrpSpPr>
            <p:cNvPr id="36" name="组合 3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6385619" y="4143750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451379" y="5246567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801443" y="4887264"/>
            <a:ext cx="711242" cy="701976"/>
            <a:chOff x="6217935" y="1158425"/>
            <a:chExt cx="527724" cy="520849"/>
          </a:xfrm>
        </p:grpSpPr>
        <p:grpSp>
          <p:nvGrpSpPr>
            <p:cNvPr id="43" name="组合 42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6217935" y="1271633"/>
              <a:ext cx="527724" cy="29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accent1">
                      <a:lumMod val="7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6385619" y="4935838"/>
            <a:ext cx="4248472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粘贴，尽量简洁扼要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250"/>
                            </p:stCondLst>
                            <p:childTnLst>
                              <p:par>
                                <p:cTn id="9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25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9" grpId="0"/>
      <p:bldP spid="26" grpId="0"/>
      <p:bldP spid="33" grpId="0"/>
      <p:bldP spid="40" grpId="0"/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79565" y="2402786"/>
            <a:ext cx="5544616" cy="1200507"/>
            <a:chOff x="4838820" y="2375552"/>
            <a:chExt cx="5544616" cy="1200507"/>
          </a:xfrm>
        </p:grpSpPr>
        <p:sp>
          <p:nvSpPr>
            <p:cNvPr id="10" name="矩形 3"/>
            <p:cNvSpPr/>
            <p:nvPr/>
          </p:nvSpPr>
          <p:spPr>
            <a:xfrm>
              <a:off x="4838820" y="2375552"/>
              <a:ext cx="5544616" cy="1200507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3"/>
            <p:cNvSpPr/>
            <p:nvPr/>
          </p:nvSpPr>
          <p:spPr>
            <a:xfrm>
              <a:off x="4945460" y="2471749"/>
              <a:ext cx="5328592" cy="1008112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81163" y="2241590"/>
            <a:ext cx="1610824" cy="1452335"/>
            <a:chOff x="2713211" y="1988840"/>
            <a:chExt cx="1610824" cy="1452335"/>
          </a:xfrm>
        </p:grpSpPr>
        <p:sp>
          <p:nvSpPr>
            <p:cNvPr id="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2D050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52"/>
          <p:cNvSpPr txBox="1"/>
          <p:nvPr/>
        </p:nvSpPr>
        <p:spPr>
          <a:xfrm>
            <a:off x="4513411" y="2649106"/>
            <a:ext cx="458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  <a:r>
              <a:rPr lang="en-US" altLang="zh-CN" sz="3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</a:t>
            </a:r>
            <a:r>
              <a:rPr lang="zh-CN" altLang="en-US" sz="3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3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08413" y="3789040"/>
            <a:ext cx="1436675" cy="215444"/>
            <a:chOff x="4369395" y="3284984"/>
            <a:chExt cx="1436675" cy="215444"/>
          </a:xfrm>
        </p:grpSpPr>
        <p:sp>
          <p:nvSpPr>
            <p:cNvPr id="1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计划总体思路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320581" y="3789040"/>
            <a:ext cx="1436675" cy="215444"/>
            <a:chOff x="4369395" y="3284984"/>
            <a:chExt cx="1436675" cy="215444"/>
          </a:xfrm>
        </p:grpSpPr>
        <p:sp>
          <p:nvSpPr>
            <p:cNvPr id="2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具体目标规划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829264" y="3789040"/>
            <a:ext cx="1436675" cy="215444"/>
            <a:chOff x="4369395" y="3284984"/>
            <a:chExt cx="1436675" cy="215444"/>
          </a:xfrm>
        </p:grpSpPr>
        <p:sp>
          <p:nvSpPr>
            <p:cNvPr id="5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计划实施情况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4801443" y="4149660"/>
            <a:ext cx="1436675" cy="215444"/>
            <a:chOff x="4369395" y="3284984"/>
            <a:chExt cx="1436675" cy="215444"/>
          </a:xfrm>
        </p:grpSpPr>
        <p:sp>
          <p:nvSpPr>
            <p:cNvPr id="6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风险保障措施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6313611" y="4149660"/>
            <a:ext cx="1436675" cy="215444"/>
            <a:chOff x="4369395" y="3284984"/>
            <a:chExt cx="1436675" cy="215444"/>
          </a:xfrm>
        </p:grpSpPr>
        <p:sp>
          <p:nvSpPr>
            <p:cNvPr id="6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可行性评估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822294" y="4149660"/>
            <a:ext cx="1436675" cy="215444"/>
            <a:chOff x="4369395" y="3284984"/>
            <a:chExt cx="1436675" cy="215444"/>
          </a:xfrm>
        </p:grpSpPr>
        <p:sp>
          <p:nvSpPr>
            <p:cNvPr id="7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能力提升计划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76" name="矩形 7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702655" y="2585267"/>
            <a:ext cx="767839" cy="835564"/>
            <a:chOff x="4873620" y="1965325"/>
            <a:chExt cx="269882" cy="293688"/>
          </a:xfrm>
          <a:solidFill>
            <a:srgbClr val="92D050"/>
          </a:solidFill>
          <a:effectLst/>
        </p:grpSpPr>
        <p:sp>
          <p:nvSpPr>
            <p:cNvPr id="48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总体计划思路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390911" y="3835083"/>
            <a:ext cx="1585543" cy="1585543"/>
            <a:chOff x="1705099" y="2564904"/>
            <a:chExt cx="1800200" cy="1800200"/>
          </a:xfrm>
        </p:grpSpPr>
        <p:sp>
          <p:nvSpPr>
            <p:cNvPr id="13" name="椭圆 12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30354" y="4212356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97387" y="3847382"/>
            <a:ext cx="1585543" cy="1585543"/>
            <a:chOff x="1705099" y="2564904"/>
            <a:chExt cx="1800200" cy="1800200"/>
          </a:xfrm>
        </p:grpSpPr>
        <p:sp>
          <p:nvSpPr>
            <p:cNvPr id="17" name="椭圆 16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36830" y="422465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205968" y="3847382"/>
            <a:ext cx="1585543" cy="1585543"/>
            <a:chOff x="1705099" y="2564904"/>
            <a:chExt cx="1800200" cy="1800200"/>
          </a:xfrm>
        </p:grpSpPr>
        <p:sp>
          <p:nvSpPr>
            <p:cNvPr id="21" name="椭圆 2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45411" y="4224655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112444" y="3859681"/>
            <a:ext cx="1585543" cy="1585543"/>
            <a:chOff x="1705099" y="2564904"/>
            <a:chExt cx="1800200" cy="1800200"/>
          </a:xfrm>
        </p:grpSpPr>
        <p:sp>
          <p:nvSpPr>
            <p:cNvPr id="25" name="椭圆 24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151887" y="4236954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12"/>
          <p:cNvSpPr/>
          <p:nvPr/>
        </p:nvSpPr>
        <p:spPr bwMode="auto">
          <a:xfrm>
            <a:off x="2137147" y="158896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0E647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12"/>
          <p:cNvSpPr/>
          <p:nvPr/>
        </p:nvSpPr>
        <p:spPr bwMode="auto">
          <a:xfrm flipH="1" flipV="1">
            <a:off x="9409955" y="2741093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0E647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33415" y="1687142"/>
            <a:ext cx="7608588" cy="1512168"/>
          </a:xfrm>
          <a:prstGeom prst="rect">
            <a:avLst/>
          </a:prstGeom>
          <a:noFill/>
          <a:ln w="9525">
            <a:solidFill>
              <a:srgbClr val="0E6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2641202" y="1958340"/>
            <a:ext cx="6912769" cy="110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。在此录入上述图表的综合说明，在此录入上述图表的综合描述说明。在此录入上述图表的综合说明，在此录入上述图表的综合描述说明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3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8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5" grpId="0"/>
      <p:bldP spid="19" grpId="0"/>
      <p:bldP spid="23" grpId="0"/>
      <p:bldP spid="27" grpId="0"/>
      <p:bldP spid="28" grpId="0" animBg="1"/>
      <p:bldP spid="29" grpId="0" animBg="1"/>
      <p:bldP spid="30" grpId="0" animBg="1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具体目标规划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281163" y="1464593"/>
            <a:ext cx="2202638" cy="2342999"/>
            <a:chOff x="2785219" y="1704380"/>
            <a:chExt cx="2202638" cy="2342999"/>
          </a:xfrm>
        </p:grpSpPr>
        <p:grpSp>
          <p:nvGrpSpPr>
            <p:cNvPr id="13" name="组合 12"/>
            <p:cNvGrpSpPr/>
            <p:nvPr/>
          </p:nvGrpSpPr>
          <p:grpSpPr>
            <a:xfrm>
              <a:off x="2785219" y="1704380"/>
              <a:ext cx="2202638" cy="2342999"/>
              <a:chOff x="2785219" y="1704380"/>
              <a:chExt cx="2202638" cy="2342999"/>
            </a:xfrm>
            <a:solidFill>
              <a:srgbClr val="0070C0"/>
            </a:solidFill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椭圆 16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solidFill>
                <a:srgbClr val="0E6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solidFill>
                <a:srgbClr val="0E6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907211" y="1834146"/>
              <a:ext cx="1958654" cy="2083467"/>
              <a:chOff x="2785219" y="1704380"/>
              <a:chExt cx="2202638" cy="2342999"/>
            </a:xfrm>
            <a:blipFill>
              <a:blip r:embed="rId1"/>
              <a:stretch>
                <a:fillRect l="-167158" t="-31921" r="-198372" b="-151558"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椭圆 14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598270" y="2181101"/>
            <a:ext cx="15551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0E647C"/>
                </a:solidFill>
              </a:rPr>
              <a:t>销售额突破</a:t>
            </a:r>
            <a:endParaRPr lang="en-US" altLang="zh-CN" sz="2000" dirty="0" smtClean="0">
              <a:solidFill>
                <a:srgbClr val="0E647C"/>
              </a:solidFill>
            </a:endParaRPr>
          </a:p>
          <a:p>
            <a:r>
              <a:rPr lang="en-US" altLang="zh-CN" sz="4000" dirty="0" smtClean="0">
                <a:solidFill>
                  <a:srgbClr val="0E647C"/>
                </a:solidFill>
                <a:latin typeface="Impact MT Std" pitchFamily="34" charset="0"/>
              </a:rPr>
              <a:t>5</a:t>
            </a:r>
            <a:r>
              <a:rPr lang="zh-CN" altLang="en-US" sz="4000" dirty="0" smtClean="0">
                <a:solidFill>
                  <a:srgbClr val="0E647C"/>
                </a:solidFill>
              </a:rPr>
              <a:t>个亿</a:t>
            </a:r>
            <a:endParaRPr lang="zh-CN" altLang="en-US" sz="4000" dirty="0">
              <a:solidFill>
                <a:srgbClr val="0E647C"/>
              </a:solidFill>
            </a:endParaRPr>
          </a:p>
        </p:txBody>
      </p:sp>
      <p:sp>
        <p:nvSpPr>
          <p:cNvPr id="20" name="等腰三角形 45"/>
          <p:cNvSpPr/>
          <p:nvPr/>
        </p:nvSpPr>
        <p:spPr>
          <a:xfrm>
            <a:off x="2341955" y="3952391"/>
            <a:ext cx="2081054" cy="1060785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0E6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25179" y="4197325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73451" y="1461021"/>
            <a:ext cx="2202638" cy="2342999"/>
            <a:chOff x="2785219" y="1704380"/>
            <a:chExt cx="2202638" cy="2342999"/>
          </a:xfrm>
        </p:grpSpPr>
        <p:grpSp>
          <p:nvGrpSpPr>
            <p:cNvPr id="23" name="组合 22"/>
            <p:cNvGrpSpPr/>
            <p:nvPr/>
          </p:nvGrpSpPr>
          <p:grpSpPr>
            <a:xfrm>
              <a:off x="2785219" y="1704380"/>
              <a:ext cx="2202638" cy="2342999"/>
              <a:chOff x="2785219" y="1704380"/>
              <a:chExt cx="2202638" cy="2342999"/>
            </a:xfrm>
            <a:solidFill>
              <a:srgbClr val="0070C0"/>
            </a:solidFill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椭圆 26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solidFill>
                <a:srgbClr val="2DB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907211" y="1834146"/>
              <a:ext cx="1958654" cy="2083467"/>
              <a:chOff x="2785219" y="1704380"/>
              <a:chExt cx="2202638" cy="2342999"/>
            </a:xfrm>
            <a:blipFill>
              <a:blip r:embed="rId1"/>
              <a:stretch>
                <a:fillRect l="-167158" t="-31921" r="-198372" b="-151558"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椭圆 24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5190558" y="2177529"/>
            <a:ext cx="15551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2DB2A4"/>
                </a:solidFill>
              </a:rPr>
              <a:t>加盟</a:t>
            </a:r>
            <a:r>
              <a:rPr lang="zh-CN" altLang="en-US" sz="2000" dirty="0" smtClean="0">
                <a:solidFill>
                  <a:srgbClr val="2DB2A4"/>
                </a:solidFill>
              </a:rPr>
              <a:t>店超过</a:t>
            </a:r>
            <a:endParaRPr lang="en-US" altLang="zh-CN" sz="2000" dirty="0" smtClean="0">
              <a:solidFill>
                <a:srgbClr val="2DB2A4"/>
              </a:solidFill>
            </a:endParaRPr>
          </a:p>
          <a:p>
            <a:r>
              <a:rPr lang="en-US" altLang="zh-CN" sz="4000" dirty="0" smtClean="0">
                <a:solidFill>
                  <a:srgbClr val="2DB2A4"/>
                </a:solidFill>
                <a:latin typeface="Impact MT Std" pitchFamily="34" charset="0"/>
              </a:rPr>
              <a:t>5</a:t>
            </a:r>
            <a:r>
              <a:rPr lang="zh-CN" altLang="en-US" sz="4000" dirty="0" smtClean="0">
                <a:solidFill>
                  <a:srgbClr val="2DB2A4"/>
                </a:solidFill>
              </a:rPr>
              <a:t>百</a:t>
            </a:r>
            <a:r>
              <a:rPr lang="zh-CN" altLang="en-US" sz="4000" dirty="0">
                <a:solidFill>
                  <a:srgbClr val="2DB2A4"/>
                </a:solidFill>
              </a:rPr>
              <a:t>家</a:t>
            </a:r>
            <a:endParaRPr lang="zh-CN" altLang="en-US" sz="4000" dirty="0">
              <a:solidFill>
                <a:srgbClr val="2DB2A4"/>
              </a:solidFill>
            </a:endParaRPr>
          </a:p>
        </p:txBody>
      </p:sp>
      <p:sp>
        <p:nvSpPr>
          <p:cNvPr id="30" name="等腰三角形 45"/>
          <p:cNvSpPr/>
          <p:nvPr/>
        </p:nvSpPr>
        <p:spPr>
          <a:xfrm>
            <a:off x="4934243" y="3948819"/>
            <a:ext cx="2081054" cy="1060785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2D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17467" y="4193753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495349" y="1461021"/>
            <a:ext cx="2202638" cy="2342999"/>
            <a:chOff x="2785219" y="1704380"/>
            <a:chExt cx="2202638" cy="2342999"/>
          </a:xfrm>
        </p:grpSpPr>
        <p:grpSp>
          <p:nvGrpSpPr>
            <p:cNvPr id="33" name="组合 32"/>
            <p:cNvGrpSpPr/>
            <p:nvPr/>
          </p:nvGrpSpPr>
          <p:grpSpPr>
            <a:xfrm>
              <a:off x="2785219" y="1704380"/>
              <a:ext cx="2202638" cy="2342999"/>
              <a:chOff x="2785219" y="1704380"/>
              <a:chExt cx="2202638" cy="2342999"/>
            </a:xfrm>
            <a:solidFill>
              <a:srgbClr val="0070C0"/>
            </a:solidFill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椭圆 36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solidFill>
                <a:srgbClr val="F77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07211" y="1834146"/>
              <a:ext cx="1958654" cy="2083467"/>
              <a:chOff x="2785219" y="1704380"/>
              <a:chExt cx="2202638" cy="2342999"/>
            </a:xfrm>
            <a:blipFill>
              <a:blip r:embed="rId1"/>
              <a:stretch>
                <a:fillRect l="-167158" t="-31921" r="-198372" b="-151558"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椭圆 34"/>
              <p:cNvSpPr/>
              <p:nvPr/>
            </p:nvSpPr>
            <p:spPr>
              <a:xfrm>
                <a:off x="2785219" y="1704380"/>
                <a:ext cx="2202638" cy="22026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flipV="1">
                <a:off x="3747194" y="3869875"/>
                <a:ext cx="278687" cy="1775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7812456" y="2177529"/>
            <a:ext cx="15551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F77A08"/>
                </a:solidFill>
              </a:rPr>
              <a:t>产品覆盖</a:t>
            </a:r>
            <a:endParaRPr lang="en-US" altLang="zh-CN" sz="2000" dirty="0" smtClean="0">
              <a:solidFill>
                <a:srgbClr val="F77A08"/>
              </a:solidFill>
            </a:endParaRPr>
          </a:p>
          <a:p>
            <a:r>
              <a:rPr lang="en-US" altLang="zh-CN" sz="4000" dirty="0" smtClean="0">
                <a:solidFill>
                  <a:srgbClr val="F77A08"/>
                </a:solidFill>
                <a:latin typeface="Impact MT Std" pitchFamily="34" charset="0"/>
              </a:rPr>
              <a:t>5</a:t>
            </a:r>
            <a:r>
              <a:rPr lang="zh-CN" altLang="en-US" sz="4000" dirty="0" smtClean="0">
                <a:solidFill>
                  <a:srgbClr val="F77A08"/>
                </a:solidFill>
              </a:rPr>
              <a:t>大洲</a:t>
            </a:r>
            <a:endParaRPr lang="zh-CN" altLang="en-US" sz="4000" dirty="0">
              <a:solidFill>
                <a:srgbClr val="F77A08"/>
              </a:solidFill>
            </a:endParaRPr>
          </a:p>
        </p:txBody>
      </p:sp>
      <p:sp>
        <p:nvSpPr>
          <p:cNvPr id="40" name="等腰三角形 45"/>
          <p:cNvSpPr/>
          <p:nvPr/>
        </p:nvSpPr>
        <p:spPr>
          <a:xfrm>
            <a:off x="7556141" y="3948819"/>
            <a:ext cx="2081054" cy="1060785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F77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639365" y="4193753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2497186" y="5411898"/>
            <a:ext cx="720080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9" grpId="0"/>
      <p:bldP spid="20" grpId="0" animBg="1"/>
      <p:bldP spid="21" grpId="0"/>
      <p:bldP spid="29" grpId="0"/>
      <p:bldP spid="30" grpId="0" animBg="1"/>
      <p:bldP spid="31" grpId="0"/>
      <p:bldP spid="39" grpId="0"/>
      <p:bldP spid="40" grpId="0" animBg="1"/>
      <p:bldP spid="41" grpId="0"/>
      <p:bldP spid="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7693898" y="2877855"/>
            <a:ext cx="1144185" cy="36788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25" idx="3"/>
          </p:cNvCxnSpPr>
          <p:nvPr/>
        </p:nvCxnSpPr>
        <p:spPr>
          <a:xfrm flipV="1">
            <a:off x="5115779" y="3792054"/>
            <a:ext cx="1435958" cy="7357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466897" y="4643524"/>
            <a:ext cx="1487974" cy="1536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385795" y="4048834"/>
            <a:ext cx="1178093" cy="1178093"/>
            <a:chOff x="1705099" y="2564904"/>
            <a:chExt cx="1800200" cy="1800200"/>
          </a:xfrm>
        </p:grpSpPr>
        <p:sp>
          <p:nvSpPr>
            <p:cNvPr id="16" name="椭圆 1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62627" y="4228026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44491" y="3859410"/>
            <a:ext cx="1340725" cy="1340725"/>
            <a:chOff x="1705099" y="2564904"/>
            <a:chExt cx="1800200" cy="1800200"/>
          </a:xfrm>
        </p:grpSpPr>
        <p:sp>
          <p:nvSpPr>
            <p:cNvPr id="20" name="椭圆 19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790194" y="4149080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223892" y="2518012"/>
            <a:ext cx="1601887" cy="1601887"/>
            <a:chOff x="1705099" y="2564904"/>
            <a:chExt cx="1800200" cy="1800200"/>
          </a:xfrm>
        </p:grpSpPr>
        <p:sp>
          <p:nvSpPr>
            <p:cNvPr id="24" name="椭圆 2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169595" y="2906974"/>
            <a:ext cx="172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689875" y="1610078"/>
            <a:ext cx="1800200" cy="1800200"/>
            <a:chOff x="1705099" y="2564904"/>
            <a:chExt cx="1800200" cy="1800200"/>
          </a:xfrm>
        </p:grpSpPr>
        <p:sp>
          <p:nvSpPr>
            <p:cNvPr id="28" name="椭圆 27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635578" y="2094476"/>
            <a:ext cx="193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0" y="4980077"/>
            <a:ext cx="1482786" cy="18779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64613" y="3286725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12885" y="3068960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9595" y="4221088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89875" y="3502749"/>
            <a:ext cx="18646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文字内容需概括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精炼。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计划实施步骤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8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6" grpId="0"/>
      <p:bldP spid="30" grpId="0"/>
      <p:bldP spid="32" grpId="0"/>
      <p:bldP spid="33" grpId="0"/>
      <p:bldP spid="34" grpId="0"/>
      <p:bldP spid="35" grpId="0"/>
      <p:bldP spid="9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风险保障措施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025579" y="5258120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097587" y="359039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097587" y="1914177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713211" y="2779561"/>
            <a:ext cx="1585543" cy="1585543"/>
            <a:chOff x="1705099" y="2564904"/>
            <a:chExt cx="1800200" cy="1800200"/>
          </a:xfrm>
        </p:grpSpPr>
        <p:sp>
          <p:nvSpPr>
            <p:cNvPr id="16" name="椭圆 1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E647C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52654" y="3156834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 rot="16200000">
            <a:off x="2911207" y="3362909"/>
            <a:ext cx="3354773" cy="579679"/>
            <a:chOff x="7967269" y="3151651"/>
            <a:chExt cx="3354773" cy="579679"/>
          </a:xfrm>
        </p:grpSpPr>
        <p:sp>
          <p:nvSpPr>
            <p:cNvPr id="20" name="Line 128"/>
            <p:cNvSpPr>
              <a:spLocks noChangeShapeType="1"/>
            </p:cNvSpPr>
            <p:nvPr/>
          </p:nvSpPr>
          <p:spPr bwMode="auto">
            <a:xfrm>
              <a:off x="9702801" y="3151651"/>
              <a:ext cx="0" cy="579678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129"/>
            <p:cNvSpPr>
              <a:spLocks noChangeShapeType="1"/>
            </p:cNvSpPr>
            <p:nvPr/>
          </p:nvSpPr>
          <p:spPr bwMode="auto">
            <a:xfrm flipH="1">
              <a:off x="7967269" y="3492499"/>
              <a:ext cx="3354771" cy="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130"/>
            <p:cNvSpPr>
              <a:spLocks noChangeShapeType="1"/>
            </p:cNvSpPr>
            <p:nvPr/>
          </p:nvSpPr>
          <p:spPr bwMode="auto">
            <a:xfrm>
              <a:off x="7971393" y="3486151"/>
              <a:ext cx="0" cy="20955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Line 131"/>
            <p:cNvSpPr>
              <a:spLocks noChangeShapeType="1"/>
            </p:cNvSpPr>
            <p:nvPr/>
          </p:nvSpPr>
          <p:spPr bwMode="auto">
            <a:xfrm>
              <a:off x="11322042" y="3492500"/>
              <a:ext cx="0" cy="23883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73451" y="1268760"/>
            <a:ext cx="1296144" cy="1296144"/>
            <a:chOff x="4081363" y="1216786"/>
            <a:chExt cx="1296144" cy="1296144"/>
          </a:xfrm>
        </p:grpSpPr>
        <p:sp>
          <p:nvSpPr>
            <p:cNvPr id="25" name="圆角矩形 24"/>
            <p:cNvSpPr/>
            <p:nvPr/>
          </p:nvSpPr>
          <p:spPr>
            <a:xfrm>
              <a:off x="4081363" y="1216786"/>
              <a:ext cx="1296144" cy="1296144"/>
            </a:xfrm>
            <a:prstGeom prst="roundRect">
              <a:avLst/>
            </a:prstGeom>
            <a:solidFill>
              <a:srgbClr val="2DB2A4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196058" y="1331481"/>
              <a:ext cx="1066754" cy="1066754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KSO_Shape"/>
          <p:cNvSpPr/>
          <p:nvPr/>
        </p:nvSpPr>
        <p:spPr bwMode="auto">
          <a:xfrm>
            <a:off x="5263094" y="1558719"/>
            <a:ext cx="516858" cy="601000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rgbClr val="2DB2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85619" y="1536758"/>
            <a:ext cx="197250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6385619" y="1944764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3451" y="2924944"/>
            <a:ext cx="1296144" cy="1296144"/>
            <a:chOff x="4081363" y="1216786"/>
            <a:chExt cx="1296144" cy="1296144"/>
          </a:xfrm>
        </p:grpSpPr>
        <p:sp>
          <p:nvSpPr>
            <p:cNvPr id="31" name="圆角矩形 30"/>
            <p:cNvSpPr/>
            <p:nvPr/>
          </p:nvSpPr>
          <p:spPr>
            <a:xfrm>
              <a:off x="4081363" y="1216786"/>
              <a:ext cx="1296144" cy="1296144"/>
            </a:xfrm>
            <a:prstGeom prst="roundRect">
              <a:avLst/>
            </a:prstGeom>
            <a:solidFill>
              <a:srgbClr val="F77A08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196058" y="1331481"/>
              <a:ext cx="1066754" cy="1066754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KSO_Shape"/>
          <p:cNvSpPr/>
          <p:nvPr/>
        </p:nvSpPr>
        <p:spPr bwMode="auto">
          <a:xfrm>
            <a:off x="5184974" y="3284984"/>
            <a:ext cx="669319" cy="500873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F77A08"/>
          </a:solidFill>
          <a:ln>
            <a:noFill/>
          </a:ln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85620" y="3212976"/>
            <a:ext cx="16202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385619" y="3620982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873451" y="4653136"/>
            <a:ext cx="1296144" cy="1296144"/>
            <a:chOff x="4081363" y="1216786"/>
            <a:chExt cx="1296144" cy="1296144"/>
          </a:xfrm>
        </p:grpSpPr>
        <p:sp>
          <p:nvSpPr>
            <p:cNvPr id="37" name="圆角矩形 36"/>
            <p:cNvSpPr/>
            <p:nvPr/>
          </p:nvSpPr>
          <p:spPr>
            <a:xfrm>
              <a:off x="4081363" y="1216786"/>
              <a:ext cx="1296144" cy="12961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196058" y="1331481"/>
              <a:ext cx="1066754" cy="1066754"/>
            </a:xfrm>
            <a:prstGeom prst="roundRect">
              <a:avLst/>
            </a:prstGeom>
            <a:blipFill>
              <a:blip r:embed="rId1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KSO_Shape"/>
          <p:cNvSpPr/>
          <p:nvPr/>
        </p:nvSpPr>
        <p:spPr bwMode="auto">
          <a:xfrm>
            <a:off x="5186549" y="5047642"/>
            <a:ext cx="669948" cy="564988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85620" y="4888796"/>
            <a:ext cx="16202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  <a:endParaRPr lang="zh-CN" altLang="en-US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6385619" y="5296802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3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8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3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8" grpId="0"/>
      <p:bldP spid="27" grpId="0" animBg="1"/>
      <p:bldP spid="28" grpId="0"/>
      <p:bldP spid="29" grpId="0"/>
      <p:bldP spid="33" grpId="0" animBg="1"/>
      <p:bldP spid="34" grpId="0"/>
      <p:bldP spid="35" grpId="0"/>
      <p:bldP spid="39" grpId="0" animBg="1"/>
      <p:bldP spid="40" grpId="0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可行性评估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 bwMode="blackWhite">
          <a:xfrm>
            <a:off x="6866610" y="1988840"/>
            <a:ext cx="600444" cy="3549370"/>
          </a:xfrm>
          <a:custGeom>
            <a:avLst/>
            <a:gdLst>
              <a:gd name="connsiteX0" fmla="*/ 300222 w 600444"/>
              <a:gd name="connsiteY0" fmla="*/ 0 h 3549370"/>
              <a:gd name="connsiteX1" fmla="*/ 600444 w 600444"/>
              <a:gd name="connsiteY1" fmla="*/ 300222 h 3549370"/>
              <a:gd name="connsiteX2" fmla="*/ 468079 w 600444"/>
              <a:gd name="connsiteY2" fmla="*/ 549171 h 3549370"/>
              <a:gd name="connsiteX3" fmla="*/ 428714 w 600444"/>
              <a:gd name="connsiteY3" fmla="*/ 570538 h 3549370"/>
              <a:gd name="connsiteX4" fmla="*/ 428714 w 600444"/>
              <a:gd name="connsiteY4" fmla="*/ 1533984 h 3549370"/>
              <a:gd name="connsiteX5" fmla="*/ 468079 w 600444"/>
              <a:gd name="connsiteY5" fmla="*/ 1555350 h 3549370"/>
              <a:gd name="connsiteX6" fmla="*/ 600444 w 600444"/>
              <a:gd name="connsiteY6" fmla="*/ 1804299 h 3549370"/>
              <a:gd name="connsiteX7" fmla="*/ 468079 w 600444"/>
              <a:gd name="connsiteY7" fmla="*/ 2053248 h 3549370"/>
              <a:gd name="connsiteX8" fmla="*/ 428714 w 600444"/>
              <a:gd name="connsiteY8" fmla="*/ 2074615 h 3549370"/>
              <a:gd name="connsiteX9" fmla="*/ 428714 w 600444"/>
              <a:gd name="connsiteY9" fmla="*/ 2978833 h 3549370"/>
              <a:gd name="connsiteX10" fmla="*/ 468079 w 600444"/>
              <a:gd name="connsiteY10" fmla="*/ 3000199 h 3549370"/>
              <a:gd name="connsiteX11" fmla="*/ 600444 w 600444"/>
              <a:gd name="connsiteY11" fmla="*/ 3249148 h 3549370"/>
              <a:gd name="connsiteX12" fmla="*/ 300222 w 600444"/>
              <a:gd name="connsiteY12" fmla="*/ 3549370 h 3549370"/>
              <a:gd name="connsiteX13" fmla="*/ 0 w 600444"/>
              <a:gd name="connsiteY13" fmla="*/ 3249148 h 3549370"/>
              <a:gd name="connsiteX14" fmla="*/ 132365 w 600444"/>
              <a:gd name="connsiteY14" fmla="*/ 3000199 h 3549370"/>
              <a:gd name="connsiteX15" fmla="*/ 171730 w 600444"/>
              <a:gd name="connsiteY15" fmla="*/ 2978833 h 3549370"/>
              <a:gd name="connsiteX16" fmla="*/ 171730 w 600444"/>
              <a:gd name="connsiteY16" fmla="*/ 2074615 h 3549370"/>
              <a:gd name="connsiteX17" fmla="*/ 132365 w 600444"/>
              <a:gd name="connsiteY17" fmla="*/ 2053248 h 3549370"/>
              <a:gd name="connsiteX18" fmla="*/ 0 w 600444"/>
              <a:gd name="connsiteY18" fmla="*/ 1804299 h 3549370"/>
              <a:gd name="connsiteX19" fmla="*/ 132365 w 600444"/>
              <a:gd name="connsiteY19" fmla="*/ 1555350 h 3549370"/>
              <a:gd name="connsiteX20" fmla="*/ 171730 w 600444"/>
              <a:gd name="connsiteY20" fmla="*/ 1533984 h 3549370"/>
              <a:gd name="connsiteX21" fmla="*/ 171730 w 600444"/>
              <a:gd name="connsiteY21" fmla="*/ 570538 h 3549370"/>
              <a:gd name="connsiteX22" fmla="*/ 132365 w 600444"/>
              <a:gd name="connsiteY22" fmla="*/ 549171 h 3549370"/>
              <a:gd name="connsiteX23" fmla="*/ 0 w 600444"/>
              <a:gd name="connsiteY23" fmla="*/ 300222 h 3549370"/>
              <a:gd name="connsiteX24" fmla="*/ 300222 w 600444"/>
              <a:gd name="connsiteY24" fmla="*/ 0 h 354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0444" h="3549370">
                <a:moveTo>
                  <a:pt x="300222" y="0"/>
                </a:moveTo>
                <a:cubicBezTo>
                  <a:pt x="466030" y="0"/>
                  <a:pt x="600444" y="134414"/>
                  <a:pt x="600444" y="300222"/>
                </a:cubicBezTo>
                <a:cubicBezTo>
                  <a:pt x="600444" y="403852"/>
                  <a:pt x="547939" y="495219"/>
                  <a:pt x="468079" y="549171"/>
                </a:cubicBezTo>
                <a:lnTo>
                  <a:pt x="428714" y="570538"/>
                </a:lnTo>
                <a:lnTo>
                  <a:pt x="428714" y="1533984"/>
                </a:lnTo>
                <a:lnTo>
                  <a:pt x="468079" y="1555350"/>
                </a:lnTo>
                <a:cubicBezTo>
                  <a:pt x="547939" y="1609302"/>
                  <a:pt x="600444" y="1700669"/>
                  <a:pt x="600444" y="1804299"/>
                </a:cubicBezTo>
                <a:cubicBezTo>
                  <a:pt x="600444" y="1907929"/>
                  <a:pt x="547939" y="1999296"/>
                  <a:pt x="468079" y="2053248"/>
                </a:cubicBezTo>
                <a:lnTo>
                  <a:pt x="428714" y="2074615"/>
                </a:lnTo>
                <a:lnTo>
                  <a:pt x="428714" y="2978833"/>
                </a:lnTo>
                <a:lnTo>
                  <a:pt x="468079" y="3000199"/>
                </a:lnTo>
                <a:cubicBezTo>
                  <a:pt x="547939" y="3054152"/>
                  <a:pt x="600444" y="3145518"/>
                  <a:pt x="600444" y="3249148"/>
                </a:cubicBezTo>
                <a:cubicBezTo>
                  <a:pt x="600444" y="3414956"/>
                  <a:pt x="466030" y="3549370"/>
                  <a:pt x="300222" y="3549370"/>
                </a:cubicBezTo>
                <a:cubicBezTo>
                  <a:pt x="134414" y="3549370"/>
                  <a:pt x="0" y="3414956"/>
                  <a:pt x="0" y="3249148"/>
                </a:cubicBezTo>
                <a:cubicBezTo>
                  <a:pt x="0" y="3145518"/>
                  <a:pt x="52505" y="3054152"/>
                  <a:pt x="132365" y="3000199"/>
                </a:cubicBezTo>
                <a:lnTo>
                  <a:pt x="171730" y="2978833"/>
                </a:lnTo>
                <a:lnTo>
                  <a:pt x="171730" y="2074615"/>
                </a:lnTo>
                <a:lnTo>
                  <a:pt x="132365" y="2053248"/>
                </a:lnTo>
                <a:cubicBezTo>
                  <a:pt x="52505" y="1999296"/>
                  <a:pt x="0" y="1907929"/>
                  <a:pt x="0" y="1804299"/>
                </a:cubicBezTo>
                <a:cubicBezTo>
                  <a:pt x="0" y="1700669"/>
                  <a:pt x="52505" y="1609302"/>
                  <a:pt x="132365" y="1555350"/>
                </a:cubicBezTo>
                <a:lnTo>
                  <a:pt x="171730" y="1533984"/>
                </a:lnTo>
                <a:lnTo>
                  <a:pt x="171730" y="570538"/>
                </a:lnTo>
                <a:lnTo>
                  <a:pt x="132365" y="549171"/>
                </a:lnTo>
                <a:cubicBezTo>
                  <a:pt x="52505" y="495219"/>
                  <a:pt x="0" y="403852"/>
                  <a:pt x="0" y="300222"/>
                </a:cubicBezTo>
                <a:cubicBezTo>
                  <a:pt x="0" y="134414"/>
                  <a:pt x="134414" y="0"/>
                  <a:pt x="30022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MH_Other_1"/>
          <p:cNvSpPr/>
          <p:nvPr>
            <p:custDataLst>
              <p:tags r:id="rId1"/>
            </p:custDataLst>
          </p:nvPr>
        </p:nvSpPr>
        <p:spPr bwMode="blackWhite">
          <a:xfrm flipH="1">
            <a:off x="2915321" y="2230954"/>
            <a:ext cx="1612501" cy="3302457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159644" y="1714579"/>
            <a:ext cx="5039356" cy="3455019"/>
            <a:chOff x="1015628" y="1816853"/>
            <a:chExt cx="5039356" cy="3455019"/>
          </a:xfrm>
        </p:grpSpPr>
        <p:grpSp>
          <p:nvGrpSpPr>
            <p:cNvPr id="15" name="组合 14"/>
            <p:cNvGrpSpPr/>
            <p:nvPr/>
          </p:nvGrpSpPr>
          <p:grpSpPr>
            <a:xfrm>
              <a:off x="1611809" y="1816853"/>
              <a:ext cx="3802401" cy="1424728"/>
              <a:chOff x="1611809" y="1816853"/>
              <a:chExt cx="3802401" cy="1424728"/>
            </a:xfrm>
          </p:grpSpPr>
          <p:sp>
            <p:nvSpPr>
              <p:cNvPr id="28" name="MH_Other_2"/>
              <p:cNvSpPr/>
              <p:nvPr>
                <p:custDataLst>
                  <p:tags r:id="rId2"/>
                </p:custDataLst>
              </p:nvPr>
            </p:nvSpPr>
            <p:spPr bwMode="blackWhite">
              <a:xfrm flipH="1">
                <a:off x="1611809" y="1816853"/>
                <a:ext cx="3802401" cy="1424728"/>
              </a:xfrm>
              <a:custGeom>
                <a:avLst/>
                <a:gdLst>
                  <a:gd name="T0" fmla="*/ 0 w 2042"/>
                  <a:gd name="T1" fmla="*/ 788 h 789"/>
                  <a:gd name="T2" fmla="*/ 2041 w 2042"/>
                  <a:gd name="T3" fmla="*/ 78 h 789"/>
                  <a:gd name="T4" fmla="*/ 1996 w 2042"/>
                  <a:gd name="T5" fmla="*/ 0 h 789"/>
                  <a:gd name="T6" fmla="*/ 985 w 2042"/>
                  <a:gd name="T7" fmla="*/ 178 h 789"/>
                  <a:gd name="T8" fmla="*/ 834 w 2042"/>
                  <a:gd name="T9" fmla="*/ 230 h 789"/>
                  <a:gd name="T10" fmla="*/ 8 w 2042"/>
                  <a:gd name="T11" fmla="*/ 682 h 789"/>
                  <a:gd name="T12" fmla="*/ 0 w 2042"/>
                  <a:gd name="T13" fmla="*/ 788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2" h="789">
                    <a:moveTo>
                      <a:pt x="0" y="788"/>
                    </a:moveTo>
                    <a:lnTo>
                      <a:pt x="2041" y="78"/>
                    </a:lnTo>
                    <a:lnTo>
                      <a:pt x="1996" y="0"/>
                    </a:lnTo>
                    <a:lnTo>
                      <a:pt x="985" y="178"/>
                    </a:lnTo>
                    <a:lnTo>
                      <a:pt x="834" y="230"/>
                    </a:lnTo>
                    <a:lnTo>
                      <a:pt x="8" y="682"/>
                    </a:lnTo>
                    <a:lnTo>
                      <a:pt x="0" y="78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0" cap="flat">
                <a:gradFill flip="none" rotWithShape="1"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3600000" scaled="0"/>
                  <a:tileRect/>
                </a:gradFill>
                <a:prstDash val="solid"/>
                <a:miter lim="800000"/>
              </a:ln>
              <a:effectLst>
                <a:outerShdw blurRad="152400" dist="76200" dir="60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 flipH="1">
                <a:off x="3463272" y="2255651"/>
                <a:ext cx="272406" cy="272406"/>
                <a:chOff x="3558865" y="2324655"/>
                <a:chExt cx="344726" cy="344726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558865" y="2324655"/>
                  <a:ext cx="344726" cy="344726"/>
                </a:xfrm>
                <a:prstGeom prst="ellipse">
                  <a:avLst/>
                </a:prstGeom>
                <a:solidFill>
                  <a:srgbClr val="2DB2A4"/>
                </a:solidFill>
                <a:ln w="28575" cap="flat">
                  <a:solidFill>
                    <a:srgbClr val="2DB2A4"/>
                  </a:solidFill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KSO_Shape"/>
                <p:cNvSpPr/>
                <p:nvPr/>
              </p:nvSpPr>
              <p:spPr bwMode="auto">
                <a:xfrm>
                  <a:off x="3638484" y="2417523"/>
                  <a:ext cx="185488" cy="158990"/>
                </a:xfrm>
                <a:custGeom>
                  <a:avLst/>
                  <a:gdLst>
                    <a:gd name="T0" fmla="*/ 354482 w 1812925"/>
                    <a:gd name="T1" fmla="*/ 872801 h 1511300"/>
                    <a:gd name="T2" fmla="*/ 380318 w 1812925"/>
                    <a:gd name="T3" fmla="*/ 984699 h 1511300"/>
                    <a:gd name="T4" fmla="*/ 425879 w 1812925"/>
                    <a:gd name="T5" fmla="*/ 1087433 h 1511300"/>
                    <a:gd name="T6" fmla="*/ 488386 w 1812925"/>
                    <a:gd name="T7" fmla="*/ 1179061 h 1511300"/>
                    <a:gd name="T8" fmla="*/ 591174 w 1812925"/>
                    <a:gd name="T9" fmla="*/ 1276520 h 1511300"/>
                    <a:gd name="T10" fmla="*/ 711743 w 1812925"/>
                    <a:gd name="T11" fmla="*/ 1346213 h 1511300"/>
                    <a:gd name="T12" fmla="*/ 796474 w 1812925"/>
                    <a:gd name="T13" fmla="*/ 1375922 h 1511300"/>
                    <a:gd name="T14" fmla="*/ 907876 w 1812925"/>
                    <a:gd name="T15" fmla="*/ 1394804 h 1511300"/>
                    <a:gd name="T16" fmla="*/ 1015110 w 1812925"/>
                    <a:gd name="T17" fmla="*/ 1393415 h 1511300"/>
                    <a:gd name="T18" fmla="*/ 1118176 w 1812925"/>
                    <a:gd name="T19" fmla="*/ 1373702 h 1511300"/>
                    <a:gd name="T20" fmla="*/ 1216519 w 1812925"/>
                    <a:gd name="T21" fmla="*/ 1335939 h 1511300"/>
                    <a:gd name="T22" fmla="*/ 1302085 w 1812925"/>
                    <a:gd name="T23" fmla="*/ 1285127 h 1511300"/>
                    <a:gd name="T24" fmla="*/ 1341811 w 1812925"/>
                    <a:gd name="T25" fmla="*/ 1271245 h 1511300"/>
                    <a:gd name="T26" fmla="*/ 1382649 w 1812925"/>
                    <a:gd name="T27" fmla="*/ 1275131 h 1511300"/>
                    <a:gd name="T28" fmla="*/ 1417930 w 1812925"/>
                    <a:gd name="T29" fmla="*/ 1296789 h 1511300"/>
                    <a:gd name="T30" fmla="*/ 1441822 w 1812925"/>
                    <a:gd name="T31" fmla="*/ 1332607 h 1511300"/>
                    <a:gd name="T32" fmla="*/ 1447378 w 1812925"/>
                    <a:gd name="T33" fmla="*/ 1373146 h 1511300"/>
                    <a:gd name="T34" fmla="*/ 1435710 w 1812925"/>
                    <a:gd name="T35" fmla="*/ 1412574 h 1511300"/>
                    <a:gd name="T36" fmla="*/ 1407374 w 1812925"/>
                    <a:gd name="T37" fmla="*/ 1443950 h 1511300"/>
                    <a:gd name="T38" fmla="*/ 1288472 w 1812925"/>
                    <a:gd name="T39" fmla="*/ 1512532 h 1511300"/>
                    <a:gd name="T40" fmla="*/ 1161792 w 1812925"/>
                    <a:gd name="T41" fmla="*/ 1559734 h 1511300"/>
                    <a:gd name="T42" fmla="*/ 1028722 w 1812925"/>
                    <a:gd name="T43" fmla="*/ 1583891 h 1511300"/>
                    <a:gd name="T44" fmla="*/ 874538 w 1812925"/>
                    <a:gd name="T45" fmla="*/ 1583335 h 1511300"/>
                    <a:gd name="T46" fmla="*/ 770639 w 1812925"/>
                    <a:gd name="T47" fmla="*/ 1565565 h 1511300"/>
                    <a:gd name="T48" fmla="*/ 648125 w 1812925"/>
                    <a:gd name="T49" fmla="*/ 1526415 h 1511300"/>
                    <a:gd name="T50" fmla="*/ 534502 w 1812925"/>
                    <a:gd name="T51" fmla="*/ 1468106 h 1511300"/>
                    <a:gd name="T52" fmla="*/ 433380 w 1812925"/>
                    <a:gd name="T53" fmla="*/ 1393693 h 1511300"/>
                    <a:gd name="T54" fmla="*/ 342258 w 1812925"/>
                    <a:gd name="T55" fmla="*/ 1300954 h 1511300"/>
                    <a:gd name="T56" fmla="*/ 283085 w 1812925"/>
                    <a:gd name="T57" fmla="*/ 1219322 h 1511300"/>
                    <a:gd name="T58" fmla="*/ 221690 w 1812925"/>
                    <a:gd name="T59" fmla="*/ 1102705 h 1511300"/>
                    <a:gd name="T60" fmla="*/ 180019 w 1812925"/>
                    <a:gd name="T61" fmla="*/ 976091 h 1511300"/>
                    <a:gd name="T62" fmla="*/ 160017 w 1812925"/>
                    <a:gd name="T63" fmla="*/ 840871 h 1511300"/>
                    <a:gd name="T64" fmla="*/ 979901 w 1812925"/>
                    <a:gd name="T65" fmla="*/ 833 h 1511300"/>
                    <a:gd name="T66" fmla="*/ 1097691 w 1812925"/>
                    <a:gd name="T67" fmla="*/ 13331 h 1511300"/>
                    <a:gd name="T68" fmla="*/ 1216593 w 1812925"/>
                    <a:gd name="T69" fmla="*/ 45825 h 1511300"/>
                    <a:gd name="T70" fmla="*/ 1371054 w 1812925"/>
                    <a:gd name="T71" fmla="*/ 119422 h 1511300"/>
                    <a:gd name="T72" fmla="*/ 1533016 w 1812925"/>
                    <a:gd name="T73" fmla="*/ 252454 h 1511300"/>
                    <a:gd name="T74" fmla="*/ 1614691 w 1812925"/>
                    <a:gd name="T75" fmla="*/ 356878 h 1511300"/>
                    <a:gd name="T76" fmla="*/ 1678032 w 1812925"/>
                    <a:gd name="T77" fmla="*/ 471857 h 1511300"/>
                    <a:gd name="T78" fmla="*/ 1721370 w 1812925"/>
                    <a:gd name="T79" fmla="*/ 597112 h 1511300"/>
                    <a:gd name="T80" fmla="*/ 1743872 w 1812925"/>
                    <a:gd name="T81" fmla="*/ 731254 h 1511300"/>
                    <a:gd name="T82" fmla="*/ 1555796 w 1812925"/>
                    <a:gd name="T83" fmla="*/ 779578 h 1511300"/>
                    <a:gd name="T84" fmla="*/ 1541350 w 1812925"/>
                    <a:gd name="T85" fmla="*/ 661544 h 1511300"/>
                    <a:gd name="T86" fmla="*/ 1505235 w 1812925"/>
                    <a:gd name="T87" fmla="*/ 551287 h 1511300"/>
                    <a:gd name="T88" fmla="*/ 1449396 w 1812925"/>
                    <a:gd name="T89" fmla="*/ 451583 h 1511300"/>
                    <a:gd name="T90" fmla="*/ 1369110 w 1812925"/>
                    <a:gd name="T91" fmla="*/ 357434 h 1511300"/>
                    <a:gd name="T92" fmla="*/ 1239096 w 1812925"/>
                    <a:gd name="T93" fmla="*/ 263007 h 1511300"/>
                    <a:gd name="T94" fmla="*/ 1127973 w 1812925"/>
                    <a:gd name="T95" fmla="*/ 216627 h 1511300"/>
                    <a:gd name="T96" fmla="*/ 1010181 w 1812925"/>
                    <a:gd name="T97" fmla="*/ 193297 h 1511300"/>
                    <a:gd name="T98" fmla="*/ 899058 w 1812925"/>
                    <a:gd name="T99" fmla="*/ 193020 h 1511300"/>
                    <a:gd name="T100" fmla="*/ 796825 w 1812925"/>
                    <a:gd name="T101" fmla="*/ 210794 h 1511300"/>
                    <a:gd name="T102" fmla="*/ 698759 w 1812925"/>
                    <a:gd name="T103" fmla="*/ 246343 h 1511300"/>
                    <a:gd name="T104" fmla="*/ 606805 w 1812925"/>
                    <a:gd name="T105" fmla="*/ 299667 h 1511300"/>
                    <a:gd name="T106" fmla="*/ 567912 w 1812925"/>
                    <a:gd name="T107" fmla="*/ 315497 h 1511300"/>
                    <a:gd name="T108" fmla="*/ 526797 w 1812925"/>
                    <a:gd name="T109" fmla="*/ 313275 h 1511300"/>
                    <a:gd name="T110" fmla="*/ 490404 w 1812925"/>
                    <a:gd name="T111" fmla="*/ 293835 h 1511300"/>
                    <a:gd name="T112" fmla="*/ 465123 w 1812925"/>
                    <a:gd name="T113" fmla="*/ 259119 h 1511300"/>
                    <a:gd name="T114" fmla="*/ 457067 w 1812925"/>
                    <a:gd name="T115" fmla="*/ 218570 h 1511300"/>
                    <a:gd name="T116" fmla="*/ 467345 w 1812925"/>
                    <a:gd name="T117" fmla="*/ 178856 h 1511300"/>
                    <a:gd name="T118" fmla="*/ 494015 w 1812925"/>
                    <a:gd name="T119" fmla="*/ 146640 h 1511300"/>
                    <a:gd name="T120" fmla="*/ 602639 w 1812925"/>
                    <a:gd name="T121" fmla="*/ 81374 h 1511300"/>
                    <a:gd name="T122" fmla="*/ 728763 w 1812925"/>
                    <a:gd name="T123" fmla="*/ 32216 h 1511300"/>
                    <a:gd name="T124" fmla="*/ 860722 w 1812925"/>
                    <a:gd name="T125" fmla="*/ 5555 h 1511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812925" h="1511300">
                      <a:moveTo>
                        <a:pt x="241643" y="393700"/>
                      </a:moveTo>
                      <a:lnTo>
                        <a:pt x="483287" y="755836"/>
                      </a:lnTo>
                      <a:lnTo>
                        <a:pt x="332326" y="755836"/>
                      </a:lnTo>
                      <a:lnTo>
                        <a:pt x="332326" y="768789"/>
                      </a:lnTo>
                      <a:lnTo>
                        <a:pt x="332590" y="781212"/>
                      </a:lnTo>
                      <a:lnTo>
                        <a:pt x="333648" y="793636"/>
                      </a:lnTo>
                      <a:lnTo>
                        <a:pt x="334441" y="806324"/>
                      </a:lnTo>
                      <a:lnTo>
                        <a:pt x="335763" y="818748"/>
                      </a:lnTo>
                      <a:lnTo>
                        <a:pt x="337349" y="830907"/>
                      </a:lnTo>
                      <a:lnTo>
                        <a:pt x="338671" y="843066"/>
                      </a:lnTo>
                      <a:lnTo>
                        <a:pt x="340786" y="855225"/>
                      </a:lnTo>
                      <a:lnTo>
                        <a:pt x="343165" y="867120"/>
                      </a:lnTo>
                      <a:lnTo>
                        <a:pt x="345809" y="879015"/>
                      </a:lnTo>
                      <a:lnTo>
                        <a:pt x="348453" y="890910"/>
                      </a:lnTo>
                      <a:lnTo>
                        <a:pt x="351361" y="902805"/>
                      </a:lnTo>
                      <a:lnTo>
                        <a:pt x="354534" y="914436"/>
                      </a:lnTo>
                      <a:lnTo>
                        <a:pt x="357971" y="925802"/>
                      </a:lnTo>
                      <a:lnTo>
                        <a:pt x="361936" y="937433"/>
                      </a:lnTo>
                      <a:lnTo>
                        <a:pt x="365902" y="948799"/>
                      </a:lnTo>
                      <a:lnTo>
                        <a:pt x="369868" y="959901"/>
                      </a:lnTo>
                      <a:lnTo>
                        <a:pt x="374362" y="971003"/>
                      </a:lnTo>
                      <a:lnTo>
                        <a:pt x="379121" y="981841"/>
                      </a:lnTo>
                      <a:lnTo>
                        <a:pt x="383880" y="992943"/>
                      </a:lnTo>
                      <a:lnTo>
                        <a:pt x="388639" y="1003781"/>
                      </a:lnTo>
                      <a:lnTo>
                        <a:pt x="394191" y="1014354"/>
                      </a:lnTo>
                      <a:lnTo>
                        <a:pt x="399743" y="1024927"/>
                      </a:lnTo>
                      <a:lnTo>
                        <a:pt x="405295" y="1035236"/>
                      </a:lnTo>
                      <a:lnTo>
                        <a:pt x="411375" y="1045545"/>
                      </a:lnTo>
                      <a:lnTo>
                        <a:pt x="417456" y="1055590"/>
                      </a:lnTo>
                      <a:lnTo>
                        <a:pt x="423537" y="1065635"/>
                      </a:lnTo>
                      <a:lnTo>
                        <a:pt x="430146" y="1075415"/>
                      </a:lnTo>
                      <a:lnTo>
                        <a:pt x="436756" y="1085195"/>
                      </a:lnTo>
                      <a:lnTo>
                        <a:pt x="443630" y="1094976"/>
                      </a:lnTo>
                      <a:lnTo>
                        <a:pt x="450769" y="1104492"/>
                      </a:lnTo>
                      <a:lnTo>
                        <a:pt x="458171" y="1113479"/>
                      </a:lnTo>
                      <a:lnTo>
                        <a:pt x="464781" y="1122466"/>
                      </a:lnTo>
                      <a:lnTo>
                        <a:pt x="473241" y="1132247"/>
                      </a:lnTo>
                      <a:lnTo>
                        <a:pt x="481701" y="1141498"/>
                      </a:lnTo>
                      <a:lnTo>
                        <a:pt x="490161" y="1150750"/>
                      </a:lnTo>
                      <a:lnTo>
                        <a:pt x="498886" y="1159737"/>
                      </a:lnTo>
                      <a:lnTo>
                        <a:pt x="500736" y="1161852"/>
                      </a:lnTo>
                      <a:lnTo>
                        <a:pt x="515806" y="1175861"/>
                      </a:lnTo>
                      <a:lnTo>
                        <a:pt x="530876" y="1189607"/>
                      </a:lnTo>
                      <a:lnTo>
                        <a:pt x="546474" y="1202823"/>
                      </a:lnTo>
                      <a:lnTo>
                        <a:pt x="562601" y="1215247"/>
                      </a:lnTo>
                      <a:lnTo>
                        <a:pt x="579257" y="1227406"/>
                      </a:lnTo>
                      <a:lnTo>
                        <a:pt x="596178" y="1238773"/>
                      </a:lnTo>
                      <a:lnTo>
                        <a:pt x="613627" y="1249346"/>
                      </a:lnTo>
                      <a:lnTo>
                        <a:pt x="631605" y="1259655"/>
                      </a:lnTo>
                      <a:lnTo>
                        <a:pt x="633455" y="1260712"/>
                      </a:lnTo>
                      <a:lnTo>
                        <a:pt x="644031" y="1266528"/>
                      </a:lnTo>
                      <a:lnTo>
                        <a:pt x="654870" y="1271550"/>
                      </a:lnTo>
                      <a:lnTo>
                        <a:pt x="665974" y="1276837"/>
                      </a:lnTo>
                      <a:lnTo>
                        <a:pt x="677342" y="1281595"/>
                      </a:lnTo>
                      <a:lnTo>
                        <a:pt x="681573" y="1283709"/>
                      </a:lnTo>
                      <a:lnTo>
                        <a:pt x="685803" y="1285560"/>
                      </a:lnTo>
                      <a:lnTo>
                        <a:pt x="695320" y="1289525"/>
                      </a:lnTo>
                      <a:lnTo>
                        <a:pt x="704838" y="1292961"/>
                      </a:lnTo>
                      <a:lnTo>
                        <a:pt x="724402" y="1299834"/>
                      </a:lnTo>
                      <a:lnTo>
                        <a:pt x="732598" y="1302741"/>
                      </a:lnTo>
                      <a:lnTo>
                        <a:pt x="740794" y="1305385"/>
                      </a:lnTo>
                      <a:lnTo>
                        <a:pt x="749518" y="1307764"/>
                      </a:lnTo>
                      <a:lnTo>
                        <a:pt x="757978" y="1309878"/>
                      </a:lnTo>
                      <a:lnTo>
                        <a:pt x="775428" y="1314372"/>
                      </a:lnTo>
                      <a:lnTo>
                        <a:pt x="786267" y="1316751"/>
                      </a:lnTo>
                      <a:lnTo>
                        <a:pt x="796842" y="1319130"/>
                      </a:lnTo>
                      <a:lnTo>
                        <a:pt x="806096" y="1320716"/>
                      </a:lnTo>
                      <a:lnTo>
                        <a:pt x="815085" y="1322302"/>
                      </a:lnTo>
                      <a:lnTo>
                        <a:pt x="833591" y="1324681"/>
                      </a:lnTo>
                      <a:lnTo>
                        <a:pt x="842845" y="1325738"/>
                      </a:lnTo>
                      <a:lnTo>
                        <a:pt x="852362" y="1327060"/>
                      </a:lnTo>
                      <a:lnTo>
                        <a:pt x="863995" y="1327853"/>
                      </a:lnTo>
                      <a:lnTo>
                        <a:pt x="875892" y="1328646"/>
                      </a:lnTo>
                      <a:lnTo>
                        <a:pt x="887525" y="1329175"/>
                      </a:lnTo>
                      <a:lnTo>
                        <a:pt x="899158" y="1329439"/>
                      </a:lnTo>
                      <a:lnTo>
                        <a:pt x="910526" y="1329439"/>
                      </a:lnTo>
                      <a:lnTo>
                        <a:pt x="921894" y="1329175"/>
                      </a:lnTo>
                      <a:lnTo>
                        <a:pt x="932734" y="1328910"/>
                      </a:lnTo>
                      <a:lnTo>
                        <a:pt x="944102" y="1328382"/>
                      </a:lnTo>
                      <a:lnTo>
                        <a:pt x="954942" y="1327589"/>
                      </a:lnTo>
                      <a:lnTo>
                        <a:pt x="966046" y="1326531"/>
                      </a:lnTo>
                      <a:lnTo>
                        <a:pt x="977150" y="1325210"/>
                      </a:lnTo>
                      <a:lnTo>
                        <a:pt x="988254" y="1323624"/>
                      </a:lnTo>
                      <a:lnTo>
                        <a:pt x="999093" y="1322302"/>
                      </a:lnTo>
                      <a:lnTo>
                        <a:pt x="1010197" y="1320452"/>
                      </a:lnTo>
                      <a:lnTo>
                        <a:pt x="1020772" y="1318337"/>
                      </a:lnTo>
                      <a:lnTo>
                        <a:pt x="1031876" y="1315694"/>
                      </a:lnTo>
                      <a:lnTo>
                        <a:pt x="1042452" y="1313315"/>
                      </a:lnTo>
                      <a:lnTo>
                        <a:pt x="1053556" y="1310671"/>
                      </a:lnTo>
                      <a:lnTo>
                        <a:pt x="1064131" y="1307764"/>
                      </a:lnTo>
                      <a:lnTo>
                        <a:pt x="1074706" y="1304592"/>
                      </a:lnTo>
                      <a:lnTo>
                        <a:pt x="1085281" y="1301155"/>
                      </a:lnTo>
                      <a:lnTo>
                        <a:pt x="1095856" y="1297719"/>
                      </a:lnTo>
                      <a:lnTo>
                        <a:pt x="1106167" y="1293754"/>
                      </a:lnTo>
                      <a:lnTo>
                        <a:pt x="1116742" y="1289789"/>
                      </a:lnTo>
                      <a:lnTo>
                        <a:pt x="1126789" y="1285560"/>
                      </a:lnTo>
                      <a:lnTo>
                        <a:pt x="1137100" y="1281330"/>
                      </a:lnTo>
                      <a:lnTo>
                        <a:pt x="1147675" y="1276837"/>
                      </a:lnTo>
                      <a:lnTo>
                        <a:pt x="1157721" y="1271814"/>
                      </a:lnTo>
                      <a:lnTo>
                        <a:pt x="1167768" y="1267056"/>
                      </a:lnTo>
                      <a:lnTo>
                        <a:pt x="1177286" y="1261770"/>
                      </a:lnTo>
                      <a:lnTo>
                        <a:pt x="1187332" y="1256483"/>
                      </a:lnTo>
                      <a:lnTo>
                        <a:pt x="1197114" y="1250668"/>
                      </a:lnTo>
                      <a:lnTo>
                        <a:pt x="1206896" y="1244852"/>
                      </a:lnTo>
                      <a:lnTo>
                        <a:pt x="1216414" y="1238773"/>
                      </a:lnTo>
                      <a:lnTo>
                        <a:pt x="1225932" y="1232693"/>
                      </a:lnTo>
                      <a:lnTo>
                        <a:pt x="1235185" y="1225820"/>
                      </a:lnTo>
                      <a:lnTo>
                        <a:pt x="1239151" y="1223441"/>
                      </a:lnTo>
                      <a:lnTo>
                        <a:pt x="1243116" y="1221062"/>
                      </a:lnTo>
                      <a:lnTo>
                        <a:pt x="1247082" y="1218948"/>
                      </a:lnTo>
                      <a:lnTo>
                        <a:pt x="1251312" y="1217097"/>
                      </a:lnTo>
                      <a:lnTo>
                        <a:pt x="1255278" y="1215247"/>
                      </a:lnTo>
                      <a:lnTo>
                        <a:pt x="1259772" y="1213925"/>
                      </a:lnTo>
                      <a:lnTo>
                        <a:pt x="1264002" y="1212604"/>
                      </a:lnTo>
                      <a:lnTo>
                        <a:pt x="1268232" y="1211546"/>
                      </a:lnTo>
                      <a:lnTo>
                        <a:pt x="1272727" y="1210753"/>
                      </a:lnTo>
                      <a:lnTo>
                        <a:pt x="1276957" y="1210225"/>
                      </a:lnTo>
                      <a:lnTo>
                        <a:pt x="1281187" y="1209696"/>
                      </a:lnTo>
                      <a:lnTo>
                        <a:pt x="1285417" y="1209696"/>
                      </a:lnTo>
                      <a:lnTo>
                        <a:pt x="1290176" y="1209696"/>
                      </a:lnTo>
                      <a:lnTo>
                        <a:pt x="1294406" y="1209696"/>
                      </a:lnTo>
                      <a:lnTo>
                        <a:pt x="1298636" y="1210489"/>
                      </a:lnTo>
                      <a:lnTo>
                        <a:pt x="1302866" y="1211018"/>
                      </a:lnTo>
                      <a:lnTo>
                        <a:pt x="1307096" y="1211811"/>
                      </a:lnTo>
                      <a:lnTo>
                        <a:pt x="1311326" y="1212868"/>
                      </a:lnTo>
                      <a:lnTo>
                        <a:pt x="1315821" y="1213925"/>
                      </a:lnTo>
                      <a:lnTo>
                        <a:pt x="1319787" y="1215511"/>
                      </a:lnTo>
                      <a:lnTo>
                        <a:pt x="1324017" y="1217362"/>
                      </a:lnTo>
                      <a:lnTo>
                        <a:pt x="1327982" y="1219212"/>
                      </a:lnTo>
                      <a:lnTo>
                        <a:pt x="1331419" y="1221062"/>
                      </a:lnTo>
                      <a:lnTo>
                        <a:pt x="1335385" y="1223441"/>
                      </a:lnTo>
                      <a:lnTo>
                        <a:pt x="1339086" y="1225820"/>
                      </a:lnTo>
                      <a:lnTo>
                        <a:pt x="1342788" y="1228728"/>
                      </a:lnTo>
                      <a:lnTo>
                        <a:pt x="1346225" y="1231371"/>
                      </a:lnTo>
                      <a:lnTo>
                        <a:pt x="1349397" y="1234543"/>
                      </a:lnTo>
                      <a:lnTo>
                        <a:pt x="1352834" y="1237451"/>
                      </a:lnTo>
                      <a:lnTo>
                        <a:pt x="1356007" y="1240887"/>
                      </a:lnTo>
                      <a:lnTo>
                        <a:pt x="1358650" y="1244588"/>
                      </a:lnTo>
                      <a:lnTo>
                        <a:pt x="1361294" y="1248289"/>
                      </a:lnTo>
                      <a:lnTo>
                        <a:pt x="1364202" y="1252254"/>
                      </a:lnTo>
                      <a:lnTo>
                        <a:pt x="1366582" y="1256219"/>
                      </a:lnTo>
                      <a:lnTo>
                        <a:pt x="1368697" y="1260448"/>
                      </a:lnTo>
                      <a:lnTo>
                        <a:pt x="1370548" y="1264413"/>
                      </a:lnTo>
                      <a:lnTo>
                        <a:pt x="1372134" y="1268642"/>
                      </a:lnTo>
                      <a:lnTo>
                        <a:pt x="1373456" y="1272872"/>
                      </a:lnTo>
                      <a:lnTo>
                        <a:pt x="1374778" y="1277101"/>
                      </a:lnTo>
                      <a:lnTo>
                        <a:pt x="1376100" y="1281330"/>
                      </a:lnTo>
                      <a:lnTo>
                        <a:pt x="1376628" y="1285560"/>
                      </a:lnTo>
                      <a:lnTo>
                        <a:pt x="1377157" y="1289789"/>
                      </a:lnTo>
                      <a:lnTo>
                        <a:pt x="1377950" y="1294283"/>
                      </a:lnTo>
                      <a:lnTo>
                        <a:pt x="1377950" y="1298776"/>
                      </a:lnTo>
                      <a:lnTo>
                        <a:pt x="1377950" y="1303006"/>
                      </a:lnTo>
                      <a:lnTo>
                        <a:pt x="1377421" y="1307235"/>
                      </a:lnTo>
                      <a:lnTo>
                        <a:pt x="1377157" y="1311729"/>
                      </a:lnTo>
                      <a:lnTo>
                        <a:pt x="1376628" y="1316222"/>
                      </a:lnTo>
                      <a:lnTo>
                        <a:pt x="1375835" y="1320452"/>
                      </a:lnTo>
                      <a:lnTo>
                        <a:pt x="1374513" y="1324417"/>
                      </a:lnTo>
                      <a:lnTo>
                        <a:pt x="1373191" y="1328646"/>
                      </a:lnTo>
                      <a:lnTo>
                        <a:pt x="1372134" y="1332875"/>
                      </a:lnTo>
                      <a:lnTo>
                        <a:pt x="1370283" y="1336840"/>
                      </a:lnTo>
                      <a:lnTo>
                        <a:pt x="1368432" y="1340805"/>
                      </a:lnTo>
                      <a:lnTo>
                        <a:pt x="1366317" y="1344770"/>
                      </a:lnTo>
                      <a:lnTo>
                        <a:pt x="1364202" y="1348471"/>
                      </a:lnTo>
                      <a:lnTo>
                        <a:pt x="1361823" y="1351907"/>
                      </a:lnTo>
                      <a:lnTo>
                        <a:pt x="1358915" y="1355608"/>
                      </a:lnTo>
                      <a:lnTo>
                        <a:pt x="1356271" y="1359044"/>
                      </a:lnTo>
                      <a:lnTo>
                        <a:pt x="1353098" y="1362481"/>
                      </a:lnTo>
                      <a:lnTo>
                        <a:pt x="1350190" y="1365653"/>
                      </a:lnTo>
                      <a:lnTo>
                        <a:pt x="1346753" y="1368825"/>
                      </a:lnTo>
                      <a:lnTo>
                        <a:pt x="1343052" y="1371732"/>
                      </a:lnTo>
                      <a:lnTo>
                        <a:pt x="1339351" y="1374640"/>
                      </a:lnTo>
                      <a:lnTo>
                        <a:pt x="1327189" y="1382834"/>
                      </a:lnTo>
                      <a:lnTo>
                        <a:pt x="1315028" y="1390764"/>
                      </a:lnTo>
                      <a:lnTo>
                        <a:pt x="1302602" y="1398694"/>
                      </a:lnTo>
                      <a:lnTo>
                        <a:pt x="1290176" y="1406360"/>
                      </a:lnTo>
                      <a:lnTo>
                        <a:pt x="1277750" y="1413497"/>
                      </a:lnTo>
                      <a:lnTo>
                        <a:pt x="1264795" y="1420634"/>
                      </a:lnTo>
                      <a:lnTo>
                        <a:pt x="1252105" y="1427242"/>
                      </a:lnTo>
                      <a:lnTo>
                        <a:pt x="1239151" y="1433851"/>
                      </a:lnTo>
                      <a:lnTo>
                        <a:pt x="1226196" y="1439930"/>
                      </a:lnTo>
                      <a:lnTo>
                        <a:pt x="1212977" y="1446274"/>
                      </a:lnTo>
                      <a:lnTo>
                        <a:pt x="1200022" y="1451825"/>
                      </a:lnTo>
                      <a:lnTo>
                        <a:pt x="1186803" y="1457376"/>
                      </a:lnTo>
                      <a:lnTo>
                        <a:pt x="1173320" y="1462663"/>
                      </a:lnTo>
                      <a:lnTo>
                        <a:pt x="1160101" y="1467421"/>
                      </a:lnTo>
                      <a:lnTo>
                        <a:pt x="1146353" y="1472443"/>
                      </a:lnTo>
                      <a:lnTo>
                        <a:pt x="1132870" y="1476672"/>
                      </a:lnTo>
                      <a:lnTo>
                        <a:pt x="1119122" y="1480902"/>
                      </a:lnTo>
                      <a:lnTo>
                        <a:pt x="1105639" y="1484867"/>
                      </a:lnTo>
                      <a:lnTo>
                        <a:pt x="1091626" y="1488567"/>
                      </a:lnTo>
                      <a:lnTo>
                        <a:pt x="1077879" y="1491739"/>
                      </a:lnTo>
                      <a:lnTo>
                        <a:pt x="1063866" y="1494911"/>
                      </a:lnTo>
                      <a:lnTo>
                        <a:pt x="1049854" y="1497555"/>
                      </a:lnTo>
                      <a:lnTo>
                        <a:pt x="1035842" y="1500462"/>
                      </a:lnTo>
                      <a:lnTo>
                        <a:pt x="1021830" y="1502841"/>
                      </a:lnTo>
                      <a:lnTo>
                        <a:pt x="1007818" y="1504692"/>
                      </a:lnTo>
                      <a:lnTo>
                        <a:pt x="993541" y="1506542"/>
                      </a:lnTo>
                      <a:lnTo>
                        <a:pt x="979000" y="1507864"/>
                      </a:lnTo>
                      <a:lnTo>
                        <a:pt x="964988" y="1509185"/>
                      </a:lnTo>
                      <a:lnTo>
                        <a:pt x="950712" y="1510243"/>
                      </a:lnTo>
                      <a:lnTo>
                        <a:pt x="936435" y="1510771"/>
                      </a:lnTo>
                      <a:lnTo>
                        <a:pt x="922159" y="1511300"/>
                      </a:lnTo>
                      <a:lnTo>
                        <a:pt x="907618" y="1511300"/>
                      </a:lnTo>
                      <a:lnTo>
                        <a:pt x="888847" y="1511036"/>
                      </a:lnTo>
                      <a:lnTo>
                        <a:pt x="870076" y="1510507"/>
                      </a:lnTo>
                      <a:lnTo>
                        <a:pt x="851040" y="1508921"/>
                      </a:lnTo>
                      <a:lnTo>
                        <a:pt x="832269" y="1507335"/>
                      </a:lnTo>
                      <a:lnTo>
                        <a:pt x="816935" y="1505220"/>
                      </a:lnTo>
                      <a:lnTo>
                        <a:pt x="796049" y="1502841"/>
                      </a:lnTo>
                      <a:lnTo>
                        <a:pt x="785738" y="1501255"/>
                      </a:lnTo>
                      <a:lnTo>
                        <a:pt x="774899" y="1499669"/>
                      </a:lnTo>
                      <a:lnTo>
                        <a:pt x="768818" y="1498612"/>
                      </a:lnTo>
                      <a:lnTo>
                        <a:pt x="762737" y="1497026"/>
                      </a:lnTo>
                      <a:lnTo>
                        <a:pt x="755335" y="1495440"/>
                      </a:lnTo>
                      <a:lnTo>
                        <a:pt x="747932" y="1493590"/>
                      </a:lnTo>
                      <a:lnTo>
                        <a:pt x="733391" y="1490418"/>
                      </a:lnTo>
                      <a:lnTo>
                        <a:pt x="710919" y="1484867"/>
                      </a:lnTo>
                      <a:lnTo>
                        <a:pt x="700079" y="1482223"/>
                      </a:lnTo>
                      <a:lnTo>
                        <a:pt x="688975" y="1478787"/>
                      </a:lnTo>
                      <a:lnTo>
                        <a:pt x="677342" y="1475086"/>
                      </a:lnTo>
                      <a:lnTo>
                        <a:pt x="665710" y="1471121"/>
                      </a:lnTo>
                      <a:lnTo>
                        <a:pt x="653548" y="1466892"/>
                      </a:lnTo>
                      <a:lnTo>
                        <a:pt x="640858" y="1462663"/>
                      </a:lnTo>
                      <a:lnTo>
                        <a:pt x="628697" y="1457905"/>
                      </a:lnTo>
                      <a:lnTo>
                        <a:pt x="616799" y="1453147"/>
                      </a:lnTo>
                      <a:lnTo>
                        <a:pt x="602787" y="1447067"/>
                      </a:lnTo>
                      <a:lnTo>
                        <a:pt x="589304" y="1440723"/>
                      </a:lnTo>
                      <a:lnTo>
                        <a:pt x="575292" y="1434379"/>
                      </a:lnTo>
                      <a:lnTo>
                        <a:pt x="561544" y="1427507"/>
                      </a:lnTo>
                      <a:lnTo>
                        <a:pt x="548061" y="1420634"/>
                      </a:lnTo>
                      <a:lnTo>
                        <a:pt x="543302" y="1417462"/>
                      </a:lnTo>
                      <a:lnTo>
                        <a:pt x="531669" y="1411118"/>
                      </a:lnTo>
                      <a:lnTo>
                        <a:pt x="520036" y="1404510"/>
                      </a:lnTo>
                      <a:lnTo>
                        <a:pt x="508668" y="1397637"/>
                      </a:lnTo>
                      <a:lnTo>
                        <a:pt x="497564" y="1390500"/>
                      </a:lnTo>
                      <a:lnTo>
                        <a:pt x="486196" y="1383099"/>
                      </a:lnTo>
                      <a:lnTo>
                        <a:pt x="475356" y="1375697"/>
                      </a:lnTo>
                      <a:lnTo>
                        <a:pt x="464516" y="1368296"/>
                      </a:lnTo>
                      <a:lnTo>
                        <a:pt x="453941" y="1360366"/>
                      </a:lnTo>
                      <a:lnTo>
                        <a:pt x="443366" y="1351907"/>
                      </a:lnTo>
                      <a:lnTo>
                        <a:pt x="432790" y="1343713"/>
                      </a:lnTo>
                      <a:lnTo>
                        <a:pt x="422479" y="1335519"/>
                      </a:lnTo>
                      <a:lnTo>
                        <a:pt x="412433" y="1326796"/>
                      </a:lnTo>
                      <a:lnTo>
                        <a:pt x="402387" y="1317808"/>
                      </a:lnTo>
                      <a:lnTo>
                        <a:pt x="392604" y="1309085"/>
                      </a:lnTo>
                      <a:lnTo>
                        <a:pt x="383087" y="1299834"/>
                      </a:lnTo>
                      <a:lnTo>
                        <a:pt x="373569" y="1290582"/>
                      </a:lnTo>
                      <a:lnTo>
                        <a:pt x="369339" y="1285824"/>
                      </a:lnTo>
                      <a:lnTo>
                        <a:pt x="357971" y="1274458"/>
                      </a:lnTo>
                      <a:lnTo>
                        <a:pt x="347131" y="1262827"/>
                      </a:lnTo>
                      <a:lnTo>
                        <a:pt x="336291" y="1250668"/>
                      </a:lnTo>
                      <a:lnTo>
                        <a:pt x="325716" y="1238508"/>
                      </a:lnTo>
                      <a:lnTo>
                        <a:pt x="320429" y="1231636"/>
                      </a:lnTo>
                      <a:lnTo>
                        <a:pt x="315405" y="1224763"/>
                      </a:lnTo>
                      <a:lnTo>
                        <a:pt x="301393" y="1207317"/>
                      </a:lnTo>
                      <a:lnTo>
                        <a:pt x="294255" y="1198330"/>
                      </a:lnTo>
                      <a:lnTo>
                        <a:pt x="287646" y="1189078"/>
                      </a:lnTo>
                      <a:lnTo>
                        <a:pt x="286059" y="1186699"/>
                      </a:lnTo>
                      <a:lnTo>
                        <a:pt x="284737" y="1183791"/>
                      </a:lnTo>
                      <a:lnTo>
                        <a:pt x="277070" y="1172425"/>
                      </a:lnTo>
                      <a:lnTo>
                        <a:pt x="269403" y="1160795"/>
                      </a:lnTo>
                      <a:lnTo>
                        <a:pt x="262001" y="1149164"/>
                      </a:lnTo>
                      <a:lnTo>
                        <a:pt x="255127" y="1137005"/>
                      </a:lnTo>
                      <a:lnTo>
                        <a:pt x="247988" y="1125110"/>
                      </a:lnTo>
                      <a:lnTo>
                        <a:pt x="241379" y="1112950"/>
                      </a:lnTo>
                      <a:lnTo>
                        <a:pt x="234505" y="1100527"/>
                      </a:lnTo>
                      <a:lnTo>
                        <a:pt x="228424" y="1087839"/>
                      </a:lnTo>
                      <a:lnTo>
                        <a:pt x="222344" y="1075415"/>
                      </a:lnTo>
                      <a:lnTo>
                        <a:pt x="216263" y="1062727"/>
                      </a:lnTo>
                      <a:lnTo>
                        <a:pt x="210975" y="1049775"/>
                      </a:lnTo>
                      <a:lnTo>
                        <a:pt x="205423" y="1037087"/>
                      </a:lnTo>
                      <a:lnTo>
                        <a:pt x="200400" y="1023870"/>
                      </a:lnTo>
                      <a:lnTo>
                        <a:pt x="195377" y="1010653"/>
                      </a:lnTo>
                      <a:lnTo>
                        <a:pt x="190618" y="997437"/>
                      </a:lnTo>
                      <a:lnTo>
                        <a:pt x="186388" y="983956"/>
                      </a:lnTo>
                      <a:lnTo>
                        <a:pt x="182158" y="970475"/>
                      </a:lnTo>
                      <a:lnTo>
                        <a:pt x="178192" y="956729"/>
                      </a:lnTo>
                      <a:lnTo>
                        <a:pt x="174491" y="942984"/>
                      </a:lnTo>
                      <a:lnTo>
                        <a:pt x="171318" y="929239"/>
                      </a:lnTo>
                      <a:lnTo>
                        <a:pt x="167881" y="915229"/>
                      </a:lnTo>
                      <a:lnTo>
                        <a:pt x="165237" y="901219"/>
                      </a:lnTo>
                      <a:lnTo>
                        <a:pt x="162329" y="887210"/>
                      </a:lnTo>
                      <a:lnTo>
                        <a:pt x="160214" y="872936"/>
                      </a:lnTo>
                      <a:lnTo>
                        <a:pt x="158099" y="858662"/>
                      </a:lnTo>
                      <a:lnTo>
                        <a:pt x="156249" y="844388"/>
                      </a:lnTo>
                      <a:lnTo>
                        <a:pt x="154662" y="829585"/>
                      </a:lnTo>
                      <a:lnTo>
                        <a:pt x="153340" y="815047"/>
                      </a:lnTo>
                      <a:lnTo>
                        <a:pt x="152283" y="800509"/>
                      </a:lnTo>
                      <a:lnTo>
                        <a:pt x="151754" y="785706"/>
                      </a:lnTo>
                      <a:lnTo>
                        <a:pt x="151225" y="770903"/>
                      </a:lnTo>
                      <a:lnTo>
                        <a:pt x="151225" y="755836"/>
                      </a:lnTo>
                      <a:lnTo>
                        <a:pt x="0" y="755836"/>
                      </a:lnTo>
                      <a:lnTo>
                        <a:pt x="241643" y="393700"/>
                      </a:lnTo>
                      <a:close/>
                      <a:moveTo>
                        <a:pt x="906894" y="0"/>
                      </a:moveTo>
                      <a:lnTo>
                        <a:pt x="912182" y="264"/>
                      </a:lnTo>
                      <a:lnTo>
                        <a:pt x="917469" y="529"/>
                      </a:lnTo>
                      <a:lnTo>
                        <a:pt x="932539" y="793"/>
                      </a:lnTo>
                      <a:lnTo>
                        <a:pt x="947344" y="1586"/>
                      </a:lnTo>
                      <a:lnTo>
                        <a:pt x="962414" y="2380"/>
                      </a:lnTo>
                      <a:lnTo>
                        <a:pt x="977484" y="3702"/>
                      </a:lnTo>
                      <a:lnTo>
                        <a:pt x="989645" y="5288"/>
                      </a:lnTo>
                      <a:lnTo>
                        <a:pt x="1002335" y="6610"/>
                      </a:lnTo>
                      <a:lnTo>
                        <a:pt x="1020313" y="8725"/>
                      </a:lnTo>
                      <a:lnTo>
                        <a:pt x="1029038" y="10047"/>
                      </a:lnTo>
                      <a:lnTo>
                        <a:pt x="1038291" y="11369"/>
                      </a:lnTo>
                      <a:lnTo>
                        <a:pt x="1044636" y="12691"/>
                      </a:lnTo>
                      <a:lnTo>
                        <a:pt x="1050981" y="14277"/>
                      </a:lnTo>
                      <a:lnTo>
                        <a:pt x="1064465" y="17186"/>
                      </a:lnTo>
                      <a:lnTo>
                        <a:pt x="1077419" y="20358"/>
                      </a:lnTo>
                      <a:lnTo>
                        <a:pt x="1101478" y="26175"/>
                      </a:lnTo>
                      <a:lnTo>
                        <a:pt x="1113375" y="29348"/>
                      </a:lnTo>
                      <a:lnTo>
                        <a:pt x="1125008" y="32521"/>
                      </a:lnTo>
                      <a:lnTo>
                        <a:pt x="1134790" y="35693"/>
                      </a:lnTo>
                      <a:lnTo>
                        <a:pt x="1144572" y="38866"/>
                      </a:lnTo>
                      <a:lnTo>
                        <a:pt x="1157791" y="43625"/>
                      </a:lnTo>
                      <a:lnTo>
                        <a:pt x="1171274" y="48384"/>
                      </a:lnTo>
                      <a:lnTo>
                        <a:pt x="1184493" y="53408"/>
                      </a:lnTo>
                      <a:lnTo>
                        <a:pt x="1197448" y="58431"/>
                      </a:lnTo>
                      <a:lnTo>
                        <a:pt x="1206701" y="62397"/>
                      </a:lnTo>
                      <a:lnTo>
                        <a:pt x="1226794" y="71651"/>
                      </a:lnTo>
                      <a:lnTo>
                        <a:pt x="1246887" y="81434"/>
                      </a:lnTo>
                      <a:lnTo>
                        <a:pt x="1266716" y="91745"/>
                      </a:lnTo>
                      <a:lnTo>
                        <a:pt x="1285751" y="102321"/>
                      </a:lnTo>
                      <a:lnTo>
                        <a:pt x="1304786" y="113690"/>
                      </a:lnTo>
                      <a:lnTo>
                        <a:pt x="1323557" y="125588"/>
                      </a:lnTo>
                      <a:lnTo>
                        <a:pt x="1341800" y="138015"/>
                      </a:lnTo>
                      <a:lnTo>
                        <a:pt x="1359513" y="151234"/>
                      </a:lnTo>
                      <a:lnTo>
                        <a:pt x="1377227" y="164718"/>
                      </a:lnTo>
                      <a:lnTo>
                        <a:pt x="1394411" y="178731"/>
                      </a:lnTo>
                      <a:lnTo>
                        <a:pt x="1411067" y="193538"/>
                      </a:lnTo>
                      <a:lnTo>
                        <a:pt x="1427459" y="208608"/>
                      </a:lnTo>
                      <a:lnTo>
                        <a:pt x="1443322" y="224207"/>
                      </a:lnTo>
                      <a:lnTo>
                        <a:pt x="1458920" y="240336"/>
                      </a:lnTo>
                      <a:lnTo>
                        <a:pt x="1473725" y="257257"/>
                      </a:lnTo>
                      <a:lnTo>
                        <a:pt x="1488531" y="274178"/>
                      </a:lnTo>
                      <a:lnTo>
                        <a:pt x="1492496" y="279466"/>
                      </a:lnTo>
                      <a:lnTo>
                        <a:pt x="1509152" y="300353"/>
                      </a:lnTo>
                      <a:lnTo>
                        <a:pt x="1517348" y="311194"/>
                      </a:lnTo>
                      <a:lnTo>
                        <a:pt x="1525544" y="322034"/>
                      </a:lnTo>
                      <a:lnTo>
                        <a:pt x="1527130" y="325207"/>
                      </a:lnTo>
                      <a:lnTo>
                        <a:pt x="1528981" y="328115"/>
                      </a:lnTo>
                      <a:lnTo>
                        <a:pt x="1536648" y="339748"/>
                      </a:lnTo>
                      <a:lnTo>
                        <a:pt x="1544050" y="351382"/>
                      </a:lnTo>
                      <a:lnTo>
                        <a:pt x="1551453" y="362751"/>
                      </a:lnTo>
                      <a:lnTo>
                        <a:pt x="1558591" y="374913"/>
                      </a:lnTo>
                      <a:lnTo>
                        <a:pt x="1565465" y="386811"/>
                      </a:lnTo>
                      <a:lnTo>
                        <a:pt x="1572075" y="399237"/>
                      </a:lnTo>
                      <a:lnTo>
                        <a:pt x="1578684" y="411400"/>
                      </a:lnTo>
                      <a:lnTo>
                        <a:pt x="1585029" y="423826"/>
                      </a:lnTo>
                      <a:lnTo>
                        <a:pt x="1591110" y="436253"/>
                      </a:lnTo>
                      <a:lnTo>
                        <a:pt x="1596927" y="449208"/>
                      </a:lnTo>
                      <a:lnTo>
                        <a:pt x="1602214" y="461899"/>
                      </a:lnTo>
                      <a:lnTo>
                        <a:pt x="1607766" y="474854"/>
                      </a:lnTo>
                      <a:lnTo>
                        <a:pt x="1612789" y="488074"/>
                      </a:lnTo>
                      <a:lnTo>
                        <a:pt x="1617548" y="501294"/>
                      </a:lnTo>
                      <a:lnTo>
                        <a:pt x="1622571" y="514249"/>
                      </a:lnTo>
                      <a:lnTo>
                        <a:pt x="1626801" y="527734"/>
                      </a:lnTo>
                      <a:lnTo>
                        <a:pt x="1631032" y="541482"/>
                      </a:lnTo>
                      <a:lnTo>
                        <a:pt x="1634997" y="554702"/>
                      </a:lnTo>
                      <a:lnTo>
                        <a:pt x="1638170" y="568451"/>
                      </a:lnTo>
                      <a:lnTo>
                        <a:pt x="1641871" y="582463"/>
                      </a:lnTo>
                      <a:lnTo>
                        <a:pt x="1645044" y="596212"/>
                      </a:lnTo>
                      <a:lnTo>
                        <a:pt x="1647688" y="610225"/>
                      </a:lnTo>
                      <a:lnTo>
                        <a:pt x="1650596" y="624502"/>
                      </a:lnTo>
                      <a:lnTo>
                        <a:pt x="1652975" y="638515"/>
                      </a:lnTo>
                      <a:lnTo>
                        <a:pt x="1655090" y="652793"/>
                      </a:lnTo>
                      <a:lnTo>
                        <a:pt x="1656941" y="667334"/>
                      </a:lnTo>
                      <a:lnTo>
                        <a:pt x="1658263" y="681876"/>
                      </a:lnTo>
                      <a:lnTo>
                        <a:pt x="1659585" y="696154"/>
                      </a:lnTo>
                      <a:lnTo>
                        <a:pt x="1660642" y="710695"/>
                      </a:lnTo>
                      <a:lnTo>
                        <a:pt x="1661435" y="725501"/>
                      </a:lnTo>
                      <a:lnTo>
                        <a:pt x="1661700" y="740308"/>
                      </a:lnTo>
                      <a:lnTo>
                        <a:pt x="1661700" y="754849"/>
                      </a:lnTo>
                      <a:lnTo>
                        <a:pt x="1812925" y="754849"/>
                      </a:lnTo>
                      <a:lnTo>
                        <a:pt x="1571282" y="1117600"/>
                      </a:lnTo>
                      <a:lnTo>
                        <a:pt x="1329638" y="754849"/>
                      </a:lnTo>
                      <a:lnTo>
                        <a:pt x="1480864" y="754849"/>
                      </a:lnTo>
                      <a:lnTo>
                        <a:pt x="1480599" y="742158"/>
                      </a:lnTo>
                      <a:lnTo>
                        <a:pt x="1480070" y="729467"/>
                      </a:lnTo>
                      <a:lnTo>
                        <a:pt x="1479277" y="716512"/>
                      </a:lnTo>
                      <a:lnTo>
                        <a:pt x="1478484" y="704085"/>
                      </a:lnTo>
                      <a:lnTo>
                        <a:pt x="1477162" y="691394"/>
                      </a:lnTo>
                      <a:lnTo>
                        <a:pt x="1475576" y="678703"/>
                      </a:lnTo>
                      <a:lnTo>
                        <a:pt x="1473725" y="666277"/>
                      </a:lnTo>
                      <a:lnTo>
                        <a:pt x="1471610" y="654115"/>
                      </a:lnTo>
                      <a:lnTo>
                        <a:pt x="1469231" y="641952"/>
                      </a:lnTo>
                      <a:lnTo>
                        <a:pt x="1466851" y="629790"/>
                      </a:lnTo>
                      <a:lnTo>
                        <a:pt x="1463943" y="617628"/>
                      </a:lnTo>
                      <a:lnTo>
                        <a:pt x="1460771" y="605730"/>
                      </a:lnTo>
                      <a:lnTo>
                        <a:pt x="1457334" y="593832"/>
                      </a:lnTo>
                      <a:lnTo>
                        <a:pt x="1453897" y="581935"/>
                      </a:lnTo>
                      <a:lnTo>
                        <a:pt x="1449931" y="570301"/>
                      </a:lnTo>
                      <a:lnTo>
                        <a:pt x="1445965" y="558668"/>
                      </a:lnTo>
                      <a:lnTo>
                        <a:pt x="1441471" y="547299"/>
                      </a:lnTo>
                      <a:lnTo>
                        <a:pt x="1436976" y="535930"/>
                      </a:lnTo>
                      <a:lnTo>
                        <a:pt x="1432482" y="524825"/>
                      </a:lnTo>
                      <a:lnTo>
                        <a:pt x="1427194" y="513721"/>
                      </a:lnTo>
                      <a:lnTo>
                        <a:pt x="1421907" y="502616"/>
                      </a:lnTo>
                      <a:lnTo>
                        <a:pt x="1416619" y="492040"/>
                      </a:lnTo>
                      <a:lnTo>
                        <a:pt x="1410803" y="481464"/>
                      </a:lnTo>
                      <a:lnTo>
                        <a:pt x="1404986" y="470624"/>
                      </a:lnTo>
                      <a:lnTo>
                        <a:pt x="1398906" y="460313"/>
                      </a:lnTo>
                      <a:lnTo>
                        <a:pt x="1392561" y="450001"/>
                      </a:lnTo>
                      <a:lnTo>
                        <a:pt x="1385951" y="439954"/>
                      </a:lnTo>
                      <a:lnTo>
                        <a:pt x="1379342" y="429907"/>
                      </a:lnTo>
                      <a:lnTo>
                        <a:pt x="1372468" y="420125"/>
                      </a:lnTo>
                      <a:lnTo>
                        <a:pt x="1365065" y="410342"/>
                      </a:lnTo>
                      <a:lnTo>
                        <a:pt x="1357662" y="400824"/>
                      </a:lnTo>
                      <a:lnTo>
                        <a:pt x="1350524" y="391570"/>
                      </a:lnTo>
                      <a:lnTo>
                        <a:pt x="1349202" y="390248"/>
                      </a:lnTo>
                      <a:lnTo>
                        <a:pt x="1338363" y="377293"/>
                      </a:lnTo>
                      <a:lnTo>
                        <a:pt x="1326730" y="364602"/>
                      </a:lnTo>
                      <a:lnTo>
                        <a:pt x="1315097" y="352175"/>
                      </a:lnTo>
                      <a:lnTo>
                        <a:pt x="1302936" y="340277"/>
                      </a:lnTo>
                      <a:lnTo>
                        <a:pt x="1290510" y="328644"/>
                      </a:lnTo>
                      <a:lnTo>
                        <a:pt x="1277555" y="317804"/>
                      </a:lnTo>
                      <a:lnTo>
                        <a:pt x="1264601" y="306699"/>
                      </a:lnTo>
                      <a:lnTo>
                        <a:pt x="1251117" y="296387"/>
                      </a:lnTo>
                      <a:lnTo>
                        <a:pt x="1237369" y="286340"/>
                      </a:lnTo>
                      <a:lnTo>
                        <a:pt x="1223093" y="276822"/>
                      </a:lnTo>
                      <a:lnTo>
                        <a:pt x="1208816" y="267568"/>
                      </a:lnTo>
                      <a:lnTo>
                        <a:pt x="1194275" y="258579"/>
                      </a:lnTo>
                      <a:lnTo>
                        <a:pt x="1179206" y="250383"/>
                      </a:lnTo>
                      <a:lnTo>
                        <a:pt x="1163872" y="242451"/>
                      </a:lnTo>
                      <a:lnTo>
                        <a:pt x="1148802" y="234783"/>
                      </a:lnTo>
                      <a:lnTo>
                        <a:pt x="1132939" y="227909"/>
                      </a:lnTo>
                      <a:lnTo>
                        <a:pt x="1128709" y="226058"/>
                      </a:lnTo>
                      <a:lnTo>
                        <a:pt x="1117869" y="221828"/>
                      </a:lnTo>
                      <a:lnTo>
                        <a:pt x="1107294" y="217862"/>
                      </a:lnTo>
                      <a:lnTo>
                        <a:pt x="1096455" y="213896"/>
                      </a:lnTo>
                      <a:lnTo>
                        <a:pt x="1085615" y="210194"/>
                      </a:lnTo>
                      <a:lnTo>
                        <a:pt x="1073454" y="206229"/>
                      </a:lnTo>
                      <a:lnTo>
                        <a:pt x="1063672" y="203585"/>
                      </a:lnTo>
                      <a:lnTo>
                        <a:pt x="1054418" y="200676"/>
                      </a:lnTo>
                      <a:lnTo>
                        <a:pt x="1034590" y="196182"/>
                      </a:lnTo>
                      <a:lnTo>
                        <a:pt x="1026130" y="194066"/>
                      </a:lnTo>
                      <a:lnTo>
                        <a:pt x="1017141" y="192216"/>
                      </a:lnTo>
                      <a:lnTo>
                        <a:pt x="1007094" y="190365"/>
                      </a:lnTo>
                      <a:lnTo>
                        <a:pt x="997048" y="188778"/>
                      </a:lnTo>
                      <a:lnTo>
                        <a:pt x="976690" y="186134"/>
                      </a:lnTo>
                      <a:lnTo>
                        <a:pt x="961356" y="184019"/>
                      </a:lnTo>
                      <a:lnTo>
                        <a:pt x="948930" y="183226"/>
                      </a:lnTo>
                      <a:lnTo>
                        <a:pt x="936505" y="182169"/>
                      </a:lnTo>
                      <a:lnTo>
                        <a:pt x="923550" y="181904"/>
                      </a:lnTo>
                      <a:lnTo>
                        <a:pt x="911124" y="181640"/>
                      </a:lnTo>
                      <a:lnTo>
                        <a:pt x="899756" y="181640"/>
                      </a:lnTo>
                      <a:lnTo>
                        <a:pt x="888916" y="181904"/>
                      </a:lnTo>
                      <a:lnTo>
                        <a:pt x="877548" y="182169"/>
                      </a:lnTo>
                      <a:lnTo>
                        <a:pt x="866708" y="182697"/>
                      </a:lnTo>
                      <a:lnTo>
                        <a:pt x="855604" y="183755"/>
                      </a:lnTo>
                      <a:lnTo>
                        <a:pt x="844765" y="184548"/>
                      </a:lnTo>
                      <a:lnTo>
                        <a:pt x="833661" y="186134"/>
                      </a:lnTo>
                      <a:lnTo>
                        <a:pt x="822821" y="187721"/>
                      </a:lnTo>
                      <a:lnTo>
                        <a:pt x="811982" y="189307"/>
                      </a:lnTo>
                      <a:lnTo>
                        <a:pt x="801142" y="190894"/>
                      </a:lnTo>
                      <a:lnTo>
                        <a:pt x="790302" y="193273"/>
                      </a:lnTo>
                      <a:lnTo>
                        <a:pt x="779463" y="195653"/>
                      </a:lnTo>
                      <a:lnTo>
                        <a:pt x="768888" y="198032"/>
                      </a:lnTo>
                      <a:lnTo>
                        <a:pt x="758312" y="200676"/>
                      </a:lnTo>
                      <a:lnTo>
                        <a:pt x="747473" y="203849"/>
                      </a:lnTo>
                      <a:lnTo>
                        <a:pt x="737162" y="206757"/>
                      </a:lnTo>
                      <a:lnTo>
                        <a:pt x="726587" y="210194"/>
                      </a:lnTo>
                      <a:lnTo>
                        <a:pt x="716276" y="213896"/>
                      </a:lnTo>
                      <a:lnTo>
                        <a:pt x="705965" y="217598"/>
                      </a:lnTo>
                      <a:lnTo>
                        <a:pt x="695390" y="221563"/>
                      </a:lnTo>
                      <a:lnTo>
                        <a:pt x="685079" y="225794"/>
                      </a:lnTo>
                      <a:lnTo>
                        <a:pt x="675033" y="230024"/>
                      </a:lnTo>
                      <a:lnTo>
                        <a:pt x="664986" y="234519"/>
                      </a:lnTo>
                      <a:lnTo>
                        <a:pt x="654940" y="239542"/>
                      </a:lnTo>
                      <a:lnTo>
                        <a:pt x="644893" y="244302"/>
                      </a:lnTo>
                      <a:lnTo>
                        <a:pt x="635111" y="249589"/>
                      </a:lnTo>
                      <a:lnTo>
                        <a:pt x="625329" y="254877"/>
                      </a:lnTo>
                      <a:lnTo>
                        <a:pt x="615547" y="260430"/>
                      </a:lnTo>
                      <a:lnTo>
                        <a:pt x="606029" y="266511"/>
                      </a:lnTo>
                      <a:lnTo>
                        <a:pt x="596512" y="272327"/>
                      </a:lnTo>
                      <a:lnTo>
                        <a:pt x="586994" y="278673"/>
                      </a:lnTo>
                      <a:lnTo>
                        <a:pt x="577476" y="285283"/>
                      </a:lnTo>
                      <a:lnTo>
                        <a:pt x="574039" y="287662"/>
                      </a:lnTo>
                      <a:lnTo>
                        <a:pt x="570074" y="290042"/>
                      </a:lnTo>
                      <a:lnTo>
                        <a:pt x="565843" y="292157"/>
                      </a:lnTo>
                      <a:lnTo>
                        <a:pt x="561878" y="294008"/>
                      </a:lnTo>
                      <a:lnTo>
                        <a:pt x="557383" y="295859"/>
                      </a:lnTo>
                      <a:lnTo>
                        <a:pt x="553153" y="296916"/>
                      </a:lnTo>
                      <a:lnTo>
                        <a:pt x="548923" y="298503"/>
                      </a:lnTo>
                      <a:lnTo>
                        <a:pt x="544693" y="299560"/>
                      </a:lnTo>
                      <a:lnTo>
                        <a:pt x="540463" y="300353"/>
                      </a:lnTo>
                      <a:lnTo>
                        <a:pt x="536233" y="300882"/>
                      </a:lnTo>
                      <a:lnTo>
                        <a:pt x="531474" y="301411"/>
                      </a:lnTo>
                      <a:lnTo>
                        <a:pt x="527244" y="301675"/>
                      </a:lnTo>
                      <a:lnTo>
                        <a:pt x="523014" y="301411"/>
                      </a:lnTo>
                      <a:lnTo>
                        <a:pt x="518519" y="301411"/>
                      </a:lnTo>
                      <a:lnTo>
                        <a:pt x="514289" y="300618"/>
                      </a:lnTo>
                      <a:lnTo>
                        <a:pt x="510059" y="300089"/>
                      </a:lnTo>
                      <a:lnTo>
                        <a:pt x="505829" y="299296"/>
                      </a:lnTo>
                      <a:lnTo>
                        <a:pt x="501335" y="298238"/>
                      </a:lnTo>
                      <a:lnTo>
                        <a:pt x="497369" y="296916"/>
                      </a:lnTo>
                      <a:lnTo>
                        <a:pt x="493139" y="295594"/>
                      </a:lnTo>
                      <a:lnTo>
                        <a:pt x="489173" y="293744"/>
                      </a:lnTo>
                      <a:lnTo>
                        <a:pt x="485208" y="291893"/>
                      </a:lnTo>
                      <a:lnTo>
                        <a:pt x="481242" y="290042"/>
                      </a:lnTo>
                      <a:lnTo>
                        <a:pt x="477805" y="287662"/>
                      </a:lnTo>
                      <a:lnTo>
                        <a:pt x="474104" y="285283"/>
                      </a:lnTo>
                      <a:lnTo>
                        <a:pt x="470402" y="282639"/>
                      </a:lnTo>
                      <a:lnTo>
                        <a:pt x="466701" y="279731"/>
                      </a:lnTo>
                      <a:lnTo>
                        <a:pt x="463264" y="276558"/>
                      </a:lnTo>
                      <a:lnTo>
                        <a:pt x="460356" y="273649"/>
                      </a:lnTo>
                      <a:lnTo>
                        <a:pt x="457183" y="270212"/>
                      </a:lnTo>
                      <a:lnTo>
                        <a:pt x="454275" y="266511"/>
                      </a:lnTo>
                      <a:lnTo>
                        <a:pt x="451367" y="262809"/>
                      </a:lnTo>
                      <a:lnTo>
                        <a:pt x="448987" y="258843"/>
                      </a:lnTo>
                      <a:lnTo>
                        <a:pt x="446608" y="254877"/>
                      </a:lnTo>
                      <a:lnTo>
                        <a:pt x="444493" y="251176"/>
                      </a:lnTo>
                      <a:lnTo>
                        <a:pt x="442642" y="246681"/>
                      </a:lnTo>
                      <a:lnTo>
                        <a:pt x="440792" y="242451"/>
                      </a:lnTo>
                      <a:lnTo>
                        <a:pt x="439205" y="238220"/>
                      </a:lnTo>
                      <a:lnTo>
                        <a:pt x="438148" y="233990"/>
                      </a:lnTo>
                      <a:lnTo>
                        <a:pt x="437090" y="229760"/>
                      </a:lnTo>
                      <a:lnTo>
                        <a:pt x="436297" y="225529"/>
                      </a:lnTo>
                      <a:lnTo>
                        <a:pt x="435768" y="221299"/>
                      </a:lnTo>
                      <a:lnTo>
                        <a:pt x="435240" y="216804"/>
                      </a:lnTo>
                      <a:lnTo>
                        <a:pt x="434975" y="212310"/>
                      </a:lnTo>
                      <a:lnTo>
                        <a:pt x="434975" y="208079"/>
                      </a:lnTo>
                      <a:lnTo>
                        <a:pt x="435240" y="203849"/>
                      </a:lnTo>
                      <a:lnTo>
                        <a:pt x="436033" y="199354"/>
                      </a:lnTo>
                      <a:lnTo>
                        <a:pt x="436562" y="194860"/>
                      </a:lnTo>
                      <a:lnTo>
                        <a:pt x="437355" y="190629"/>
                      </a:lnTo>
                      <a:lnTo>
                        <a:pt x="438412" y="186663"/>
                      </a:lnTo>
                      <a:lnTo>
                        <a:pt x="439734" y="182433"/>
                      </a:lnTo>
                      <a:lnTo>
                        <a:pt x="441056" y="178203"/>
                      </a:lnTo>
                      <a:lnTo>
                        <a:pt x="442907" y="174237"/>
                      </a:lnTo>
                      <a:lnTo>
                        <a:pt x="444757" y="170271"/>
                      </a:lnTo>
                      <a:lnTo>
                        <a:pt x="446608" y="166305"/>
                      </a:lnTo>
                      <a:lnTo>
                        <a:pt x="448987" y="162603"/>
                      </a:lnTo>
                      <a:lnTo>
                        <a:pt x="451367" y="159166"/>
                      </a:lnTo>
                      <a:lnTo>
                        <a:pt x="454011" y="155465"/>
                      </a:lnTo>
                      <a:lnTo>
                        <a:pt x="456919" y="152027"/>
                      </a:lnTo>
                      <a:lnTo>
                        <a:pt x="460091" y="148590"/>
                      </a:lnTo>
                      <a:lnTo>
                        <a:pt x="463000" y="145418"/>
                      </a:lnTo>
                      <a:lnTo>
                        <a:pt x="466437" y="142245"/>
                      </a:lnTo>
                      <a:lnTo>
                        <a:pt x="470138" y="139601"/>
                      </a:lnTo>
                      <a:lnTo>
                        <a:pt x="473839" y="136693"/>
                      </a:lnTo>
                      <a:lnTo>
                        <a:pt x="486001" y="128232"/>
                      </a:lnTo>
                      <a:lnTo>
                        <a:pt x="498162" y="120300"/>
                      </a:lnTo>
                      <a:lnTo>
                        <a:pt x="510588" y="112368"/>
                      </a:lnTo>
                      <a:lnTo>
                        <a:pt x="522749" y="105229"/>
                      </a:lnTo>
                      <a:lnTo>
                        <a:pt x="535440" y="97826"/>
                      </a:lnTo>
                      <a:lnTo>
                        <a:pt x="548130" y="90688"/>
                      </a:lnTo>
                      <a:lnTo>
                        <a:pt x="560820" y="83813"/>
                      </a:lnTo>
                      <a:lnTo>
                        <a:pt x="573511" y="77468"/>
                      </a:lnTo>
                      <a:lnTo>
                        <a:pt x="586730" y="71387"/>
                      </a:lnTo>
                      <a:lnTo>
                        <a:pt x="599949" y="65306"/>
                      </a:lnTo>
                      <a:lnTo>
                        <a:pt x="612903" y="59489"/>
                      </a:lnTo>
                      <a:lnTo>
                        <a:pt x="626122" y="53937"/>
                      </a:lnTo>
                      <a:lnTo>
                        <a:pt x="639341" y="48649"/>
                      </a:lnTo>
                      <a:lnTo>
                        <a:pt x="652825" y="43890"/>
                      </a:lnTo>
                      <a:lnTo>
                        <a:pt x="666572" y="39395"/>
                      </a:lnTo>
                      <a:lnTo>
                        <a:pt x="680056" y="34636"/>
                      </a:lnTo>
                      <a:lnTo>
                        <a:pt x="693539" y="30670"/>
                      </a:lnTo>
                      <a:lnTo>
                        <a:pt x="707287" y="26704"/>
                      </a:lnTo>
                      <a:lnTo>
                        <a:pt x="721035" y="23267"/>
                      </a:lnTo>
                      <a:lnTo>
                        <a:pt x="735047" y="19830"/>
                      </a:lnTo>
                      <a:lnTo>
                        <a:pt x="748795" y="16657"/>
                      </a:lnTo>
                      <a:lnTo>
                        <a:pt x="762807" y="14013"/>
                      </a:lnTo>
                      <a:lnTo>
                        <a:pt x="776819" y="11369"/>
                      </a:lnTo>
                      <a:lnTo>
                        <a:pt x="790831" y="9254"/>
                      </a:lnTo>
                      <a:lnTo>
                        <a:pt x="805108" y="7139"/>
                      </a:lnTo>
                      <a:lnTo>
                        <a:pt x="819120" y="5288"/>
                      </a:lnTo>
                      <a:lnTo>
                        <a:pt x="833396" y="3702"/>
                      </a:lnTo>
                      <a:lnTo>
                        <a:pt x="847408" y="2380"/>
                      </a:lnTo>
                      <a:lnTo>
                        <a:pt x="861685" y="1586"/>
                      </a:lnTo>
                      <a:lnTo>
                        <a:pt x="876226" y="793"/>
                      </a:lnTo>
                      <a:lnTo>
                        <a:pt x="890502" y="264"/>
                      </a:lnTo>
                      <a:lnTo>
                        <a:pt x="904779" y="264"/>
                      </a:lnTo>
                      <a:lnTo>
                        <a:pt x="9068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015628" y="1995237"/>
              <a:ext cx="1544432" cy="2100709"/>
              <a:chOff x="1015628" y="1995237"/>
              <a:chExt cx="1544432" cy="2100709"/>
            </a:xfrm>
          </p:grpSpPr>
          <p:sp>
            <p:nvSpPr>
              <p:cNvPr id="23" name="MH_Other_4"/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blackWhite">
              <a:xfrm flipH="1">
                <a:off x="1055532" y="1995237"/>
                <a:ext cx="685371" cy="164066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4" name="MH_Other_5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blackWhite">
              <a:xfrm flipH="1">
                <a:off x="1754986" y="1995237"/>
                <a:ext cx="0" cy="163127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5" name="MH_Other_6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blackWhite">
              <a:xfrm>
                <a:off x="1762027" y="1999929"/>
                <a:ext cx="713537" cy="1589029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6" name="MH_SubTitle_2"/>
              <p:cNvSpPr/>
              <p:nvPr>
                <p:custDataLst>
                  <p:tags r:id="rId6"/>
                </p:custDataLst>
              </p:nvPr>
            </p:nvSpPr>
            <p:spPr bwMode="blackWhite">
              <a:xfrm flipH="1">
                <a:off x="1015628" y="3598348"/>
                <a:ext cx="1544432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E647C"/>
              </a:solidFill>
              <a:ln w="28575" cap="flat">
                <a:solidFill>
                  <a:srgbClr val="0E647C"/>
                </a:soli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CN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文本框 2"/>
              <p:cNvSpPr txBox="1"/>
              <p:nvPr/>
            </p:nvSpPr>
            <p:spPr>
              <a:xfrm>
                <a:off x="1366152" y="3654953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2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00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万</a:t>
                </a:r>
                <a:endParaRPr lang="zh-CN" altLang="en-US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508204" y="3173512"/>
              <a:ext cx="1546780" cy="2098360"/>
              <a:chOff x="4508204" y="3173512"/>
              <a:chExt cx="1546780" cy="2098360"/>
            </a:xfrm>
          </p:grpSpPr>
          <p:sp>
            <p:nvSpPr>
              <p:cNvPr id="18" name="MH_Other_7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blackWhite">
              <a:xfrm flipH="1">
                <a:off x="4552801" y="3173512"/>
                <a:ext cx="683024" cy="163831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19" name="MH_Other_8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blackWhite">
              <a:xfrm flipH="1">
                <a:off x="5247562" y="3173512"/>
                <a:ext cx="0" cy="1628930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0" name="MH_Other_9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blackWhite">
              <a:xfrm>
                <a:off x="5256950" y="3175861"/>
                <a:ext cx="722926" cy="159841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1" name="MH_SubTitle_1"/>
              <p:cNvSpPr/>
              <p:nvPr>
                <p:custDataLst>
                  <p:tags r:id="rId10"/>
                </p:custDataLst>
              </p:nvPr>
            </p:nvSpPr>
            <p:spPr bwMode="blackWhite">
              <a:xfrm flipH="1">
                <a:off x="4508204" y="4774274"/>
                <a:ext cx="1546780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E647C"/>
              </a:solidFill>
              <a:ln w="28575" cap="flat">
                <a:solidFill>
                  <a:srgbClr val="0E647C"/>
                </a:soli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文本框 16"/>
              <p:cNvSpPr txBox="1"/>
              <p:nvPr/>
            </p:nvSpPr>
            <p:spPr>
              <a:xfrm>
                <a:off x="4862660" y="4816932"/>
                <a:ext cx="785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5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00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万</a:t>
                </a:r>
                <a:endParaRPr lang="zh-CN" altLang="en-US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2" name="文本框 26"/>
          <p:cNvSpPr txBox="1"/>
          <p:nvPr/>
        </p:nvSpPr>
        <p:spPr>
          <a:xfrm>
            <a:off x="1274167" y="4221088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26"/>
          <p:cNvSpPr txBox="1"/>
          <p:nvPr/>
        </p:nvSpPr>
        <p:spPr>
          <a:xfrm>
            <a:off x="4775898" y="5251778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spc="100" dirty="0" smtClean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7393731" y="202643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681763" y="1649016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在此输入标题</a:t>
            </a:r>
            <a:endParaRPr lang="zh-CN" altLang="en-US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7681763" y="2057022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673651" y="1769428"/>
            <a:ext cx="968654" cy="956034"/>
            <a:chOff x="6217935" y="1158425"/>
            <a:chExt cx="527724" cy="520849"/>
          </a:xfrm>
        </p:grpSpPr>
        <p:grpSp>
          <p:nvGrpSpPr>
            <p:cNvPr id="38" name="组合 37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2DB2A4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DB2A4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DB2A4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>
            <a:off x="7402585" y="346659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690617" y="3089176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在此输入标题</a:t>
            </a:r>
            <a:endParaRPr lang="zh-CN" altLang="en-US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7690617" y="3497182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682505" y="3209588"/>
            <a:ext cx="968654" cy="956034"/>
            <a:chOff x="6217935" y="1158425"/>
            <a:chExt cx="527724" cy="520849"/>
          </a:xfrm>
        </p:grpSpPr>
        <p:grpSp>
          <p:nvGrpSpPr>
            <p:cNvPr id="46" name="组合 4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F77A08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F77A08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F77A0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7393731" y="4906755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681763" y="4529336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在此输入标题</a:t>
            </a:r>
            <a:endParaRPr lang="zh-CN" alt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7681763" y="4937342"/>
            <a:ext cx="366355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。在此录入上述图表的综合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73651" y="4649748"/>
            <a:ext cx="968654" cy="956034"/>
            <a:chOff x="6217935" y="1158425"/>
            <a:chExt cx="527724" cy="520849"/>
          </a:xfrm>
        </p:grpSpPr>
        <p:grpSp>
          <p:nvGrpSpPr>
            <p:cNvPr id="54" name="组合 53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92D050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6217935" y="1271633"/>
              <a:ext cx="527724" cy="318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92D050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4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6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7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84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10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1" grpId="0"/>
          <p:bldP spid="12" grpId="0" animBg="1"/>
          <p:bldP spid="13" grpId="0" animBg="1"/>
          <p:bldP spid="32" grpId="0"/>
          <p:bldP spid="33" grpId="0"/>
          <p:bldP spid="35" grpId="0"/>
          <p:bldP spid="36" grpId="0"/>
          <p:bldP spid="43" grpId="0"/>
          <p:bldP spid="44" grpId="0"/>
          <p:bldP spid="51" grpId="0"/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4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6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7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84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10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1" grpId="0"/>
          <p:bldP spid="12" grpId="0" animBg="1"/>
          <p:bldP spid="13" grpId="0" animBg="1"/>
          <p:bldP spid="32" grpId="0"/>
          <p:bldP spid="33" grpId="0"/>
          <p:bldP spid="35" grpId="0"/>
          <p:bldP spid="36" grpId="0"/>
          <p:bldP spid="43" grpId="0"/>
          <p:bldP spid="44" grpId="0"/>
          <p:bldP spid="51" grpId="0"/>
          <p:bldP spid="5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3535" y="170259"/>
            <a:ext cx="1610824" cy="145233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73896"/>
            <a:ext cx="11748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结构</a:t>
            </a:r>
            <a:endParaRPr lang="zh-CN" altLang="en-US" sz="36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4026032" y="3015928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4" name="图片 3" descr="Xnip2020-07-10_12-13-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35" y="1219200"/>
            <a:ext cx="9681210" cy="4469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能力提升计划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3" y="2736304"/>
            <a:ext cx="6643472" cy="37890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33091" y="1412776"/>
            <a:ext cx="27446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高瞻远瞩</a:t>
            </a:r>
            <a:endParaRPr lang="zh-CN" altLang="en-US" sz="40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3355" y="2132856"/>
            <a:ext cx="25921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dirty="0" smtClean="0">
                <a:solidFill>
                  <a:srgbClr val="0E6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制胜未来</a:t>
            </a:r>
            <a:endParaRPr lang="zh-CN" altLang="en-US" sz="4000" b="1" dirty="0">
              <a:solidFill>
                <a:srgbClr val="0E64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62539" y="1268760"/>
            <a:ext cx="1184425" cy="1184425"/>
            <a:chOff x="1705099" y="2564904"/>
            <a:chExt cx="1800200" cy="1800200"/>
          </a:xfrm>
        </p:grpSpPr>
        <p:sp>
          <p:nvSpPr>
            <p:cNvPr id="16" name="椭圆 1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67305" y="1445474"/>
            <a:ext cx="117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en-US" altLang="zh-CN" sz="24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使命</a:t>
            </a:r>
            <a:endParaRPr lang="zh-CN" altLang="en-US" sz="2400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62431" y="1646168"/>
            <a:ext cx="29317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800" b="1" dirty="0" smtClean="0">
                <a:solidFill>
                  <a:srgbClr val="2DB2A4"/>
                </a:solidFill>
              </a:rPr>
              <a:t>无论一小步还是一大步</a:t>
            </a:r>
            <a:endParaRPr lang="en-US" altLang="zh-CN" sz="1800" b="1" dirty="0" smtClean="0">
              <a:solidFill>
                <a:srgbClr val="2DB2A4"/>
              </a:solidFill>
            </a:endParaRPr>
          </a:p>
          <a:p>
            <a:pPr>
              <a:lnSpc>
                <a:spcPts val="1800"/>
              </a:lnSpc>
            </a:pPr>
            <a:r>
              <a:rPr lang="zh-CN" altLang="en-US" sz="1800" b="1" dirty="0">
                <a:solidFill>
                  <a:srgbClr val="2DB2A4"/>
                </a:solidFill>
              </a:rPr>
              <a:t>都</a:t>
            </a:r>
            <a:r>
              <a:rPr lang="zh-CN" altLang="en-US" sz="1800" b="1" dirty="0" smtClean="0">
                <a:solidFill>
                  <a:srgbClr val="2DB2A4"/>
                </a:solidFill>
              </a:rPr>
              <a:t>要带动人类的进步</a:t>
            </a:r>
            <a:endParaRPr lang="en-US" altLang="zh-CN" sz="1800" b="1" dirty="0">
              <a:solidFill>
                <a:srgbClr val="2DB2A4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673651" y="2547295"/>
            <a:ext cx="1184425" cy="1184425"/>
            <a:chOff x="1705099" y="2564904"/>
            <a:chExt cx="1800200" cy="1800200"/>
          </a:xfrm>
        </p:grpSpPr>
        <p:sp>
          <p:nvSpPr>
            <p:cNvPr id="21" name="椭圆 2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78417" y="2724009"/>
            <a:ext cx="117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宗旨</a:t>
            </a:r>
            <a:endParaRPr lang="zh-CN" altLang="en-US" sz="2400" b="1" dirty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41803" y="2939632"/>
            <a:ext cx="242764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>
                <a:solidFill>
                  <a:srgbClr val="F77A08"/>
                </a:solidFill>
              </a:rPr>
              <a:t>发展</a:t>
            </a:r>
            <a:r>
              <a:rPr lang="zh-CN" altLang="en-US" sz="1800" b="1" dirty="0" smtClean="0">
                <a:solidFill>
                  <a:srgbClr val="F77A08"/>
                </a:solidFill>
              </a:rPr>
              <a:t>员工  成就</a:t>
            </a:r>
            <a:r>
              <a:rPr lang="zh-CN" altLang="en-US" sz="1800" b="1" dirty="0">
                <a:solidFill>
                  <a:srgbClr val="F77A08"/>
                </a:solidFill>
              </a:rPr>
              <a:t>客户</a:t>
            </a:r>
            <a:endParaRPr lang="en-US" altLang="zh-CN" sz="1800" b="1" dirty="0">
              <a:solidFill>
                <a:srgbClr val="F77A08"/>
              </a:solidFill>
            </a:endParaRPr>
          </a:p>
          <a:p>
            <a:r>
              <a:rPr lang="zh-CN" altLang="en-US" sz="1800" b="1" dirty="0">
                <a:solidFill>
                  <a:srgbClr val="F77A08"/>
                </a:solidFill>
              </a:rPr>
              <a:t>回报</a:t>
            </a:r>
            <a:r>
              <a:rPr lang="zh-CN" altLang="en-US" sz="1800" b="1" dirty="0" smtClean="0">
                <a:solidFill>
                  <a:srgbClr val="F77A08"/>
                </a:solidFill>
              </a:rPr>
              <a:t>股东  强大</a:t>
            </a:r>
            <a:r>
              <a:rPr lang="zh-CN" altLang="en-US" sz="1800" b="1" dirty="0">
                <a:solidFill>
                  <a:srgbClr val="F77A08"/>
                </a:solidFill>
              </a:rPr>
              <a:t>国家</a:t>
            </a:r>
            <a:endParaRPr lang="en-US" altLang="zh-CN" sz="1800" b="1" dirty="0">
              <a:solidFill>
                <a:srgbClr val="F77A08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673651" y="3843439"/>
            <a:ext cx="1184425" cy="1184425"/>
            <a:chOff x="1705099" y="2564904"/>
            <a:chExt cx="1800200" cy="1800200"/>
          </a:xfrm>
        </p:grpSpPr>
        <p:sp>
          <p:nvSpPr>
            <p:cNvPr id="26" name="椭圆 2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678417" y="4020153"/>
            <a:ext cx="117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62431" y="4293096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>
                <a:solidFill>
                  <a:srgbClr val="92D050"/>
                </a:solidFill>
              </a:rPr>
              <a:t>合作共</a:t>
            </a:r>
            <a:r>
              <a:rPr lang="zh-CN" altLang="en-US" sz="1800" b="1" dirty="0" smtClean="0">
                <a:solidFill>
                  <a:srgbClr val="92D050"/>
                </a:solidFill>
              </a:rPr>
              <a:t>赢  务实</a:t>
            </a:r>
            <a:r>
              <a:rPr lang="zh-CN" altLang="en-US" sz="1800" b="1" dirty="0">
                <a:solidFill>
                  <a:srgbClr val="92D050"/>
                </a:solidFill>
              </a:rPr>
              <a:t>创新</a:t>
            </a:r>
            <a:endParaRPr lang="en-US" altLang="zh-CN" sz="1800" b="1" dirty="0">
              <a:solidFill>
                <a:srgbClr val="92D050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673651" y="5157192"/>
            <a:ext cx="1184425" cy="1184425"/>
            <a:chOff x="1705099" y="2564904"/>
            <a:chExt cx="1800200" cy="1800200"/>
          </a:xfrm>
        </p:grpSpPr>
        <p:sp>
          <p:nvSpPr>
            <p:cNvPr id="31" name="椭圆 3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78417" y="5333906"/>
            <a:ext cx="117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2431" y="5646440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诚信  务实  敬业  创新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85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45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3" grpId="0"/>
      <p:bldP spid="14" grpId="0"/>
      <p:bldP spid="18" grpId="0"/>
      <p:bldP spid="19" grpId="0"/>
      <p:bldP spid="23" grpId="0"/>
      <p:bldP spid="24" grpId="0"/>
      <p:bldP spid="28" grpId="0"/>
      <p:bldP spid="29" grpId="0"/>
      <p:bldP spid="33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8971" y="371792"/>
            <a:ext cx="1610824" cy="1452335"/>
            <a:chOff x="2713211" y="1988840"/>
            <a:chExt cx="1610824" cy="1452335"/>
          </a:xfrm>
        </p:grpSpPr>
        <p:sp>
          <p:nvSpPr>
            <p:cNvPr id="1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16937" y="842913"/>
            <a:ext cx="117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结束语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459611" y="1448406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444728" y="742276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2293563" y="332656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61083" y="1628800"/>
            <a:ext cx="9034539" cy="3715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摘要：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26"/>
          <p:cNvSpPr txBox="1"/>
          <p:nvPr/>
        </p:nvSpPr>
        <p:spPr>
          <a:xfrm>
            <a:off x="1561083" y="5157192"/>
            <a:ext cx="9183779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   输入关键字      输入关键字      输入关键字</a:t>
            </a:r>
            <a:endParaRPr lang="zh-CN" altLang="en-US" sz="1200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28124" y="4418851"/>
            <a:ext cx="1379845" cy="1244082"/>
            <a:chOff x="2713211" y="1988840"/>
            <a:chExt cx="1610824" cy="1452335"/>
          </a:xfrm>
        </p:grpSpPr>
        <p:sp>
          <p:nvSpPr>
            <p:cNvPr id="22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7A08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51993" t="-35459" r="-2541" b="-8649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09955" y="5017814"/>
            <a:ext cx="1198706" cy="1080766"/>
            <a:chOff x="2713211" y="1988840"/>
            <a:chExt cx="1610824" cy="1452335"/>
          </a:xfrm>
        </p:grpSpPr>
        <p:sp>
          <p:nvSpPr>
            <p:cNvPr id="2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5921" t="-28757" r="-48613" b="-15351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椭圆 26"/>
          <p:cNvSpPr/>
          <p:nvPr/>
        </p:nvSpPr>
        <p:spPr>
          <a:xfrm flipH="1">
            <a:off x="8917490" y="5602911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flipH="1">
            <a:off x="10798526" y="5726400"/>
            <a:ext cx="290272" cy="290273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flipH="1">
            <a:off x="11424808" y="3912747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/>
      <p:bldP spid="20" grpId="0"/>
      <p:bldP spid="27" grpId="0" animBg="1"/>
      <p:bldP spid="28" grpId="0" animBg="1"/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361528" y="561823"/>
            <a:ext cx="4858804" cy="4858804"/>
            <a:chOff x="1705099" y="2564904"/>
            <a:chExt cx="1800200" cy="1800200"/>
          </a:xfrm>
        </p:grpSpPr>
        <p:sp>
          <p:nvSpPr>
            <p:cNvPr id="31" name="椭圆 3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778143" y="2637948"/>
              <a:ext cx="1654112" cy="1654112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TextBox 13"/>
          <p:cNvSpPr txBox="1"/>
          <p:nvPr/>
        </p:nvSpPr>
        <p:spPr>
          <a:xfrm flipH="1">
            <a:off x="1417067" y="1430873"/>
            <a:ext cx="2786907" cy="646325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 smtClean="0">
                <a:solidFill>
                  <a:srgbClr val="2DB2A4"/>
                </a:solidFill>
                <a:cs typeface="Arial" panose="020B0604020202090204" pitchFamily="34" charset="0"/>
              </a:rPr>
              <a:t>官方公众号</a:t>
            </a:r>
            <a:endParaRPr lang="zh-CN" altLang="en-US" sz="3600" dirty="0">
              <a:solidFill>
                <a:srgbClr val="2DB2A4"/>
              </a:solidFill>
              <a:cs typeface="Arial" panose="020B0604020202090204" pitchFamily="34" charset="0"/>
            </a:endParaRPr>
          </a:p>
        </p:txBody>
      </p:sp>
      <p:pic>
        <p:nvPicPr>
          <p:cNvPr id="34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16" y="2077198"/>
            <a:ext cx="1534171" cy="14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28"/>
          <p:cNvSpPr txBox="1"/>
          <p:nvPr/>
        </p:nvSpPr>
        <p:spPr>
          <a:xfrm>
            <a:off x="2351775" y="388843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关注我们</a:t>
            </a:r>
            <a:endParaRPr lang="en-US" altLang="zh-CN" sz="1200" b="1" dirty="0" smtClean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295693" y="4204348"/>
            <a:ext cx="415925" cy="415131"/>
            <a:chOff x="3241675" y="2678113"/>
            <a:chExt cx="831850" cy="830262"/>
          </a:xfrm>
        </p:grpSpPr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3241675" y="2678113"/>
              <a:ext cx="831850" cy="830262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0"/>
            <p:cNvSpPr>
              <a:spLocks noEditPoints="1"/>
            </p:cNvSpPr>
            <p:nvPr/>
          </p:nvSpPr>
          <p:spPr bwMode="auto">
            <a:xfrm>
              <a:off x="3376613" y="2879725"/>
              <a:ext cx="396875" cy="361950"/>
            </a:xfrm>
            <a:custGeom>
              <a:avLst/>
              <a:gdLst>
                <a:gd name="T0" fmla="*/ 568 w 580"/>
                <a:gd name="T1" fmla="*/ 207 h 528"/>
                <a:gd name="T2" fmla="*/ 580 w 580"/>
                <a:gd name="T3" fmla="*/ 207 h 528"/>
                <a:gd name="T4" fmla="*/ 292 w 580"/>
                <a:gd name="T5" fmla="*/ 0 h 528"/>
                <a:gd name="T6" fmla="*/ 0 w 580"/>
                <a:gd name="T7" fmla="*/ 244 h 528"/>
                <a:gd name="T8" fmla="*/ 114 w 580"/>
                <a:gd name="T9" fmla="*/ 438 h 528"/>
                <a:gd name="T10" fmla="*/ 117 w 580"/>
                <a:gd name="T11" fmla="*/ 440 h 528"/>
                <a:gd name="T12" fmla="*/ 89 w 580"/>
                <a:gd name="T13" fmla="*/ 528 h 528"/>
                <a:gd name="T14" fmla="*/ 194 w 580"/>
                <a:gd name="T15" fmla="*/ 475 h 528"/>
                <a:gd name="T16" fmla="*/ 199 w 580"/>
                <a:gd name="T17" fmla="*/ 476 h 528"/>
                <a:gd name="T18" fmla="*/ 292 w 580"/>
                <a:gd name="T19" fmla="*/ 488 h 528"/>
                <a:gd name="T20" fmla="*/ 311 w 580"/>
                <a:gd name="T21" fmla="*/ 488 h 528"/>
                <a:gd name="T22" fmla="*/ 302 w 580"/>
                <a:gd name="T23" fmla="*/ 430 h 528"/>
                <a:gd name="T24" fmla="*/ 568 w 580"/>
                <a:gd name="T25" fmla="*/ 207 h 528"/>
                <a:gd name="T26" fmla="*/ 393 w 580"/>
                <a:gd name="T27" fmla="*/ 121 h 528"/>
                <a:gd name="T28" fmla="*/ 393 w 580"/>
                <a:gd name="T29" fmla="*/ 121 h 528"/>
                <a:gd name="T30" fmla="*/ 434 w 580"/>
                <a:gd name="T31" fmla="*/ 160 h 528"/>
                <a:gd name="T32" fmla="*/ 393 w 580"/>
                <a:gd name="T33" fmla="*/ 200 h 528"/>
                <a:gd name="T34" fmla="*/ 352 w 580"/>
                <a:gd name="T35" fmla="*/ 160 h 528"/>
                <a:gd name="T36" fmla="*/ 393 w 580"/>
                <a:gd name="T37" fmla="*/ 121 h 528"/>
                <a:gd name="T38" fmla="*/ 190 w 580"/>
                <a:gd name="T39" fmla="*/ 200 h 528"/>
                <a:gd name="T40" fmla="*/ 190 w 580"/>
                <a:gd name="T41" fmla="*/ 200 h 528"/>
                <a:gd name="T42" fmla="*/ 149 w 580"/>
                <a:gd name="T43" fmla="*/ 160 h 528"/>
                <a:gd name="T44" fmla="*/ 190 w 580"/>
                <a:gd name="T45" fmla="*/ 121 h 528"/>
                <a:gd name="T46" fmla="*/ 231 w 580"/>
                <a:gd name="T47" fmla="*/ 160 h 528"/>
                <a:gd name="T48" fmla="*/ 190 w 580"/>
                <a:gd name="T49" fmla="*/ 20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0" h="528">
                  <a:moveTo>
                    <a:pt x="568" y="207"/>
                  </a:moveTo>
                  <a:cubicBezTo>
                    <a:pt x="572" y="207"/>
                    <a:pt x="576" y="207"/>
                    <a:pt x="580" y="207"/>
                  </a:cubicBezTo>
                  <a:cubicBezTo>
                    <a:pt x="559" y="90"/>
                    <a:pt x="438" y="0"/>
                    <a:pt x="292" y="0"/>
                  </a:cubicBezTo>
                  <a:cubicBezTo>
                    <a:pt x="130" y="0"/>
                    <a:pt x="0" y="110"/>
                    <a:pt x="0" y="244"/>
                  </a:cubicBezTo>
                  <a:cubicBezTo>
                    <a:pt x="0" y="323"/>
                    <a:pt x="45" y="394"/>
                    <a:pt x="114" y="438"/>
                  </a:cubicBezTo>
                  <a:cubicBezTo>
                    <a:pt x="115" y="439"/>
                    <a:pt x="117" y="440"/>
                    <a:pt x="117" y="440"/>
                  </a:cubicBezTo>
                  <a:lnTo>
                    <a:pt x="89" y="528"/>
                  </a:lnTo>
                  <a:lnTo>
                    <a:pt x="194" y="475"/>
                  </a:lnTo>
                  <a:cubicBezTo>
                    <a:pt x="194" y="475"/>
                    <a:pt x="198" y="476"/>
                    <a:pt x="199" y="476"/>
                  </a:cubicBezTo>
                  <a:cubicBezTo>
                    <a:pt x="228" y="484"/>
                    <a:pt x="259" y="488"/>
                    <a:pt x="292" y="488"/>
                  </a:cubicBezTo>
                  <a:cubicBezTo>
                    <a:pt x="298" y="488"/>
                    <a:pt x="305" y="488"/>
                    <a:pt x="311" y="488"/>
                  </a:cubicBezTo>
                  <a:cubicBezTo>
                    <a:pt x="305" y="469"/>
                    <a:pt x="302" y="450"/>
                    <a:pt x="302" y="430"/>
                  </a:cubicBezTo>
                  <a:cubicBezTo>
                    <a:pt x="302" y="307"/>
                    <a:pt x="421" y="207"/>
                    <a:pt x="568" y="207"/>
                  </a:cubicBezTo>
                  <a:close/>
                  <a:moveTo>
                    <a:pt x="393" y="121"/>
                  </a:moveTo>
                  <a:lnTo>
                    <a:pt x="393" y="121"/>
                  </a:lnTo>
                  <a:cubicBezTo>
                    <a:pt x="416" y="121"/>
                    <a:pt x="434" y="138"/>
                    <a:pt x="434" y="160"/>
                  </a:cubicBezTo>
                  <a:cubicBezTo>
                    <a:pt x="434" y="182"/>
                    <a:pt x="416" y="200"/>
                    <a:pt x="393" y="200"/>
                  </a:cubicBezTo>
                  <a:cubicBezTo>
                    <a:pt x="370" y="200"/>
                    <a:pt x="352" y="182"/>
                    <a:pt x="352" y="160"/>
                  </a:cubicBezTo>
                  <a:cubicBezTo>
                    <a:pt x="352" y="138"/>
                    <a:pt x="370" y="121"/>
                    <a:pt x="393" y="121"/>
                  </a:cubicBezTo>
                  <a:close/>
                  <a:moveTo>
                    <a:pt x="190" y="200"/>
                  </a:moveTo>
                  <a:lnTo>
                    <a:pt x="190" y="200"/>
                  </a:lnTo>
                  <a:cubicBezTo>
                    <a:pt x="167" y="200"/>
                    <a:pt x="149" y="182"/>
                    <a:pt x="149" y="160"/>
                  </a:cubicBezTo>
                  <a:cubicBezTo>
                    <a:pt x="149" y="138"/>
                    <a:pt x="167" y="121"/>
                    <a:pt x="190" y="121"/>
                  </a:cubicBezTo>
                  <a:cubicBezTo>
                    <a:pt x="213" y="121"/>
                    <a:pt x="231" y="138"/>
                    <a:pt x="231" y="160"/>
                  </a:cubicBezTo>
                  <a:cubicBezTo>
                    <a:pt x="231" y="182"/>
                    <a:pt x="213" y="200"/>
                    <a:pt x="190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1"/>
            <p:cNvSpPr>
              <a:spLocks noEditPoints="1"/>
            </p:cNvSpPr>
            <p:nvPr/>
          </p:nvSpPr>
          <p:spPr bwMode="auto">
            <a:xfrm>
              <a:off x="3598863" y="3033713"/>
              <a:ext cx="336550" cy="306387"/>
            </a:xfrm>
            <a:custGeom>
              <a:avLst/>
              <a:gdLst>
                <a:gd name="T0" fmla="*/ 0 w 493"/>
                <a:gd name="T1" fmla="*/ 206 h 446"/>
                <a:gd name="T2" fmla="*/ 247 w 493"/>
                <a:gd name="T3" fmla="*/ 412 h 446"/>
                <a:gd name="T4" fmla="*/ 325 w 493"/>
                <a:gd name="T5" fmla="*/ 402 h 446"/>
                <a:gd name="T6" fmla="*/ 329 w 493"/>
                <a:gd name="T7" fmla="*/ 401 h 446"/>
                <a:gd name="T8" fmla="*/ 418 w 493"/>
                <a:gd name="T9" fmla="*/ 446 h 446"/>
                <a:gd name="T10" fmla="*/ 394 w 493"/>
                <a:gd name="T11" fmla="*/ 371 h 446"/>
                <a:gd name="T12" fmla="*/ 397 w 493"/>
                <a:gd name="T13" fmla="*/ 370 h 446"/>
                <a:gd name="T14" fmla="*/ 493 w 493"/>
                <a:gd name="T15" fmla="*/ 206 h 446"/>
                <a:gd name="T16" fmla="*/ 247 w 493"/>
                <a:gd name="T17" fmla="*/ 0 h 446"/>
                <a:gd name="T18" fmla="*/ 0 w 493"/>
                <a:gd name="T19" fmla="*/ 206 h 446"/>
                <a:gd name="T20" fmla="*/ 298 w 493"/>
                <a:gd name="T21" fmla="*/ 135 h 446"/>
                <a:gd name="T22" fmla="*/ 298 w 493"/>
                <a:gd name="T23" fmla="*/ 135 h 446"/>
                <a:gd name="T24" fmla="*/ 333 w 493"/>
                <a:gd name="T25" fmla="*/ 102 h 446"/>
                <a:gd name="T26" fmla="*/ 367 w 493"/>
                <a:gd name="T27" fmla="*/ 135 h 446"/>
                <a:gd name="T28" fmla="*/ 333 w 493"/>
                <a:gd name="T29" fmla="*/ 169 h 446"/>
                <a:gd name="T30" fmla="*/ 298 w 493"/>
                <a:gd name="T31" fmla="*/ 135 h 446"/>
                <a:gd name="T32" fmla="*/ 127 w 493"/>
                <a:gd name="T33" fmla="*/ 135 h 446"/>
                <a:gd name="T34" fmla="*/ 127 w 493"/>
                <a:gd name="T35" fmla="*/ 135 h 446"/>
                <a:gd name="T36" fmla="*/ 161 w 493"/>
                <a:gd name="T37" fmla="*/ 102 h 446"/>
                <a:gd name="T38" fmla="*/ 196 w 493"/>
                <a:gd name="T39" fmla="*/ 135 h 446"/>
                <a:gd name="T40" fmla="*/ 161 w 493"/>
                <a:gd name="T41" fmla="*/ 169 h 446"/>
                <a:gd name="T42" fmla="*/ 127 w 493"/>
                <a:gd name="T43" fmla="*/ 1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3" h="446">
                  <a:moveTo>
                    <a:pt x="0" y="206"/>
                  </a:moveTo>
                  <a:cubicBezTo>
                    <a:pt x="0" y="320"/>
                    <a:pt x="111" y="412"/>
                    <a:pt x="247" y="412"/>
                  </a:cubicBezTo>
                  <a:cubicBezTo>
                    <a:pt x="274" y="412"/>
                    <a:pt x="300" y="409"/>
                    <a:pt x="325" y="402"/>
                  </a:cubicBezTo>
                  <a:cubicBezTo>
                    <a:pt x="326" y="401"/>
                    <a:pt x="329" y="401"/>
                    <a:pt x="329" y="401"/>
                  </a:cubicBezTo>
                  <a:lnTo>
                    <a:pt x="418" y="446"/>
                  </a:lnTo>
                  <a:lnTo>
                    <a:pt x="394" y="371"/>
                  </a:lnTo>
                  <a:cubicBezTo>
                    <a:pt x="394" y="371"/>
                    <a:pt x="396" y="370"/>
                    <a:pt x="397" y="370"/>
                  </a:cubicBezTo>
                  <a:cubicBezTo>
                    <a:pt x="455" y="332"/>
                    <a:pt x="493" y="273"/>
                    <a:pt x="493" y="206"/>
                  </a:cubicBezTo>
                  <a:cubicBezTo>
                    <a:pt x="493" y="92"/>
                    <a:pt x="383" y="0"/>
                    <a:pt x="247" y="0"/>
                  </a:cubicBezTo>
                  <a:cubicBezTo>
                    <a:pt x="111" y="0"/>
                    <a:pt x="0" y="92"/>
                    <a:pt x="0" y="206"/>
                  </a:cubicBezTo>
                  <a:close/>
                  <a:moveTo>
                    <a:pt x="298" y="135"/>
                  </a:moveTo>
                  <a:lnTo>
                    <a:pt x="298" y="135"/>
                  </a:lnTo>
                  <a:cubicBezTo>
                    <a:pt x="298" y="117"/>
                    <a:pt x="314" y="102"/>
                    <a:pt x="333" y="102"/>
                  </a:cubicBezTo>
                  <a:cubicBezTo>
                    <a:pt x="352" y="102"/>
                    <a:pt x="367" y="117"/>
                    <a:pt x="367" y="135"/>
                  </a:cubicBezTo>
                  <a:cubicBezTo>
                    <a:pt x="367" y="154"/>
                    <a:pt x="352" y="169"/>
                    <a:pt x="333" y="169"/>
                  </a:cubicBezTo>
                  <a:cubicBezTo>
                    <a:pt x="314" y="169"/>
                    <a:pt x="298" y="154"/>
                    <a:pt x="298" y="135"/>
                  </a:cubicBezTo>
                  <a:close/>
                  <a:moveTo>
                    <a:pt x="127" y="135"/>
                  </a:moveTo>
                  <a:lnTo>
                    <a:pt x="127" y="135"/>
                  </a:lnTo>
                  <a:cubicBezTo>
                    <a:pt x="127" y="117"/>
                    <a:pt x="142" y="102"/>
                    <a:pt x="161" y="102"/>
                  </a:cubicBezTo>
                  <a:cubicBezTo>
                    <a:pt x="180" y="102"/>
                    <a:pt x="196" y="117"/>
                    <a:pt x="196" y="135"/>
                  </a:cubicBezTo>
                  <a:cubicBezTo>
                    <a:pt x="196" y="154"/>
                    <a:pt x="180" y="169"/>
                    <a:pt x="161" y="169"/>
                  </a:cubicBezTo>
                  <a:cubicBezTo>
                    <a:pt x="142" y="169"/>
                    <a:pt x="127" y="154"/>
                    <a:pt x="127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834283" y="4196396"/>
            <a:ext cx="415925" cy="415925"/>
            <a:chOff x="3241675" y="4133850"/>
            <a:chExt cx="831850" cy="831850"/>
          </a:xfrm>
        </p:grpSpPr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3241675" y="4133850"/>
              <a:ext cx="831850" cy="831850"/>
            </a:xfrm>
            <a:prstGeom prst="ellipse">
              <a:avLst/>
            </a:prstGeom>
            <a:solidFill>
              <a:srgbClr val="2DB2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3379788" y="4394200"/>
              <a:ext cx="482600" cy="384175"/>
            </a:xfrm>
            <a:custGeom>
              <a:avLst/>
              <a:gdLst>
                <a:gd name="T0" fmla="*/ 580 w 704"/>
                <a:gd name="T1" fmla="*/ 236 h 561"/>
                <a:gd name="T2" fmla="*/ 564 w 704"/>
                <a:gd name="T3" fmla="*/ 214 h 561"/>
                <a:gd name="T4" fmla="*/ 558 w 704"/>
                <a:gd name="T5" fmla="*/ 130 h 561"/>
                <a:gd name="T6" fmla="*/ 409 w 704"/>
                <a:gd name="T7" fmla="*/ 136 h 561"/>
                <a:gd name="T8" fmla="*/ 385 w 704"/>
                <a:gd name="T9" fmla="*/ 99 h 561"/>
                <a:gd name="T10" fmla="*/ 264 w 704"/>
                <a:gd name="T11" fmla="*/ 37 h 561"/>
                <a:gd name="T12" fmla="*/ 64 w 704"/>
                <a:gd name="T13" fmla="*/ 203 h 561"/>
                <a:gd name="T14" fmla="*/ 8 w 704"/>
                <a:gd name="T15" fmla="*/ 355 h 561"/>
                <a:gd name="T16" fmla="*/ 301 w 704"/>
                <a:gd name="T17" fmla="*/ 551 h 561"/>
                <a:gd name="T18" fmla="*/ 652 w 704"/>
                <a:gd name="T19" fmla="*/ 396 h 561"/>
                <a:gd name="T20" fmla="*/ 580 w 704"/>
                <a:gd name="T21" fmla="*/ 236 h 561"/>
                <a:gd name="T22" fmla="*/ 310 w 704"/>
                <a:gd name="T23" fmla="*/ 510 h 561"/>
                <a:gd name="T24" fmla="*/ 310 w 704"/>
                <a:gd name="T25" fmla="*/ 510 h 561"/>
                <a:gd name="T26" fmla="*/ 82 w 704"/>
                <a:gd name="T27" fmla="*/ 368 h 561"/>
                <a:gd name="T28" fmla="*/ 310 w 704"/>
                <a:gd name="T29" fmla="*/ 210 h 561"/>
                <a:gd name="T30" fmla="*/ 539 w 704"/>
                <a:gd name="T31" fmla="*/ 340 h 561"/>
                <a:gd name="T32" fmla="*/ 310 w 704"/>
                <a:gd name="T33" fmla="*/ 5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561">
                  <a:moveTo>
                    <a:pt x="580" y="236"/>
                  </a:moveTo>
                  <a:cubicBezTo>
                    <a:pt x="550" y="230"/>
                    <a:pt x="564" y="214"/>
                    <a:pt x="564" y="214"/>
                  </a:cubicBezTo>
                  <a:cubicBezTo>
                    <a:pt x="564" y="214"/>
                    <a:pt x="594" y="165"/>
                    <a:pt x="558" y="130"/>
                  </a:cubicBezTo>
                  <a:cubicBezTo>
                    <a:pt x="515" y="86"/>
                    <a:pt x="409" y="136"/>
                    <a:pt x="409" y="136"/>
                  </a:cubicBezTo>
                  <a:cubicBezTo>
                    <a:pt x="368" y="148"/>
                    <a:pt x="379" y="130"/>
                    <a:pt x="385" y="99"/>
                  </a:cubicBezTo>
                  <a:cubicBezTo>
                    <a:pt x="385" y="62"/>
                    <a:pt x="372" y="0"/>
                    <a:pt x="264" y="37"/>
                  </a:cubicBezTo>
                  <a:cubicBezTo>
                    <a:pt x="157" y="74"/>
                    <a:pt x="64" y="203"/>
                    <a:pt x="64" y="203"/>
                  </a:cubicBezTo>
                  <a:cubicBezTo>
                    <a:pt x="0" y="289"/>
                    <a:pt x="8" y="355"/>
                    <a:pt x="8" y="355"/>
                  </a:cubicBezTo>
                  <a:cubicBezTo>
                    <a:pt x="24" y="501"/>
                    <a:pt x="180" y="542"/>
                    <a:pt x="301" y="551"/>
                  </a:cubicBezTo>
                  <a:cubicBezTo>
                    <a:pt x="428" y="561"/>
                    <a:pt x="600" y="507"/>
                    <a:pt x="652" y="396"/>
                  </a:cubicBezTo>
                  <a:cubicBezTo>
                    <a:pt x="704" y="286"/>
                    <a:pt x="610" y="242"/>
                    <a:pt x="580" y="236"/>
                  </a:cubicBezTo>
                  <a:close/>
                  <a:moveTo>
                    <a:pt x="310" y="510"/>
                  </a:moveTo>
                  <a:lnTo>
                    <a:pt x="310" y="510"/>
                  </a:lnTo>
                  <a:cubicBezTo>
                    <a:pt x="184" y="516"/>
                    <a:pt x="82" y="452"/>
                    <a:pt x="82" y="368"/>
                  </a:cubicBezTo>
                  <a:cubicBezTo>
                    <a:pt x="82" y="283"/>
                    <a:pt x="184" y="216"/>
                    <a:pt x="310" y="210"/>
                  </a:cubicBezTo>
                  <a:cubicBezTo>
                    <a:pt x="437" y="204"/>
                    <a:pt x="539" y="256"/>
                    <a:pt x="539" y="340"/>
                  </a:cubicBezTo>
                  <a:cubicBezTo>
                    <a:pt x="539" y="425"/>
                    <a:pt x="437" y="504"/>
                    <a:pt x="310" y="5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3487738" y="4565650"/>
              <a:ext cx="190500" cy="169862"/>
            </a:xfrm>
            <a:custGeom>
              <a:avLst/>
              <a:gdLst>
                <a:gd name="T0" fmla="*/ 127 w 277"/>
                <a:gd name="T1" fmla="*/ 15 h 246"/>
                <a:gd name="T2" fmla="*/ 15 w 277"/>
                <a:gd name="T3" fmla="*/ 148 h 246"/>
                <a:gd name="T4" fmla="*/ 49 w 277"/>
                <a:gd name="T5" fmla="*/ 205 h 246"/>
                <a:gd name="T6" fmla="*/ 239 w 277"/>
                <a:gd name="T7" fmla="*/ 171 h 246"/>
                <a:gd name="T8" fmla="*/ 127 w 277"/>
                <a:gd name="T9" fmla="*/ 15 h 246"/>
                <a:gd name="T10" fmla="*/ 95 w 277"/>
                <a:gd name="T11" fmla="*/ 182 h 246"/>
                <a:gd name="T12" fmla="*/ 95 w 277"/>
                <a:gd name="T13" fmla="*/ 182 h 246"/>
                <a:gd name="T14" fmla="*/ 52 w 277"/>
                <a:gd name="T15" fmla="*/ 151 h 246"/>
                <a:gd name="T16" fmla="*/ 93 w 277"/>
                <a:gd name="T17" fmla="*/ 108 h 246"/>
                <a:gd name="T18" fmla="*/ 138 w 277"/>
                <a:gd name="T19" fmla="*/ 141 h 246"/>
                <a:gd name="T20" fmla="*/ 95 w 277"/>
                <a:gd name="T21" fmla="*/ 182 h 246"/>
                <a:gd name="T22" fmla="*/ 170 w 277"/>
                <a:gd name="T23" fmla="*/ 118 h 246"/>
                <a:gd name="T24" fmla="*/ 170 w 277"/>
                <a:gd name="T25" fmla="*/ 118 h 246"/>
                <a:gd name="T26" fmla="*/ 148 w 277"/>
                <a:gd name="T27" fmla="*/ 116 h 246"/>
                <a:gd name="T28" fmla="*/ 153 w 277"/>
                <a:gd name="T29" fmla="*/ 92 h 246"/>
                <a:gd name="T30" fmla="*/ 177 w 277"/>
                <a:gd name="T31" fmla="*/ 94 h 246"/>
                <a:gd name="T32" fmla="*/ 170 w 277"/>
                <a:gd name="T33" fmla="*/ 1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46">
                  <a:moveTo>
                    <a:pt x="127" y="15"/>
                  </a:moveTo>
                  <a:cubicBezTo>
                    <a:pt x="0" y="29"/>
                    <a:pt x="15" y="148"/>
                    <a:pt x="15" y="148"/>
                  </a:cubicBezTo>
                  <a:cubicBezTo>
                    <a:pt x="15" y="148"/>
                    <a:pt x="13" y="186"/>
                    <a:pt x="49" y="205"/>
                  </a:cubicBezTo>
                  <a:cubicBezTo>
                    <a:pt x="123" y="246"/>
                    <a:pt x="200" y="221"/>
                    <a:pt x="239" y="171"/>
                  </a:cubicBezTo>
                  <a:cubicBezTo>
                    <a:pt x="277" y="121"/>
                    <a:pt x="255" y="0"/>
                    <a:pt x="127" y="15"/>
                  </a:cubicBezTo>
                  <a:close/>
                  <a:moveTo>
                    <a:pt x="95" y="182"/>
                  </a:moveTo>
                  <a:lnTo>
                    <a:pt x="95" y="182"/>
                  </a:lnTo>
                  <a:cubicBezTo>
                    <a:pt x="71" y="184"/>
                    <a:pt x="52" y="171"/>
                    <a:pt x="52" y="151"/>
                  </a:cubicBezTo>
                  <a:cubicBezTo>
                    <a:pt x="52" y="131"/>
                    <a:pt x="69" y="110"/>
                    <a:pt x="93" y="108"/>
                  </a:cubicBezTo>
                  <a:cubicBezTo>
                    <a:pt x="120" y="105"/>
                    <a:pt x="138" y="121"/>
                    <a:pt x="138" y="141"/>
                  </a:cubicBezTo>
                  <a:cubicBezTo>
                    <a:pt x="138" y="161"/>
                    <a:pt x="119" y="179"/>
                    <a:pt x="95" y="182"/>
                  </a:cubicBezTo>
                  <a:close/>
                  <a:moveTo>
                    <a:pt x="170" y="118"/>
                  </a:moveTo>
                  <a:lnTo>
                    <a:pt x="170" y="118"/>
                  </a:lnTo>
                  <a:cubicBezTo>
                    <a:pt x="162" y="124"/>
                    <a:pt x="152" y="123"/>
                    <a:pt x="148" y="116"/>
                  </a:cubicBezTo>
                  <a:cubicBezTo>
                    <a:pt x="143" y="109"/>
                    <a:pt x="145" y="98"/>
                    <a:pt x="153" y="92"/>
                  </a:cubicBezTo>
                  <a:cubicBezTo>
                    <a:pt x="163" y="85"/>
                    <a:pt x="173" y="87"/>
                    <a:pt x="177" y="94"/>
                  </a:cubicBezTo>
                  <a:cubicBezTo>
                    <a:pt x="181" y="101"/>
                    <a:pt x="178" y="112"/>
                    <a:pt x="17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27450" y="4325938"/>
              <a:ext cx="177800" cy="200025"/>
            </a:xfrm>
            <a:custGeom>
              <a:avLst/>
              <a:gdLst>
                <a:gd name="T0" fmla="*/ 256 w 259"/>
                <a:gd name="T1" fmla="*/ 269 h 293"/>
                <a:gd name="T2" fmla="*/ 257 w 259"/>
                <a:gd name="T3" fmla="*/ 262 h 293"/>
                <a:gd name="T4" fmla="*/ 259 w 259"/>
                <a:gd name="T5" fmla="*/ 228 h 293"/>
                <a:gd name="T6" fmla="*/ 32 w 259"/>
                <a:gd name="T7" fmla="*/ 0 h 293"/>
                <a:gd name="T8" fmla="*/ 0 w 259"/>
                <a:gd name="T9" fmla="*/ 31 h 293"/>
                <a:gd name="T10" fmla="*/ 32 w 259"/>
                <a:gd name="T11" fmla="*/ 63 h 293"/>
                <a:gd name="T12" fmla="*/ 196 w 259"/>
                <a:gd name="T13" fmla="*/ 228 h 293"/>
                <a:gd name="T14" fmla="*/ 194 w 259"/>
                <a:gd name="T15" fmla="*/ 258 h 293"/>
                <a:gd name="T16" fmla="*/ 194 w 259"/>
                <a:gd name="T17" fmla="*/ 258 h 293"/>
                <a:gd name="T18" fmla="*/ 194 w 259"/>
                <a:gd name="T19" fmla="*/ 261 h 293"/>
                <a:gd name="T20" fmla="*/ 225 w 259"/>
                <a:gd name="T21" fmla="*/ 293 h 293"/>
                <a:gd name="T22" fmla="*/ 256 w 259"/>
                <a:gd name="T23" fmla="*/ 269 h 293"/>
                <a:gd name="T24" fmla="*/ 256 w 259"/>
                <a:gd name="T25" fmla="*/ 269 h 293"/>
                <a:gd name="T26" fmla="*/ 256 w 259"/>
                <a:gd name="T27" fmla="*/ 2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3">
                  <a:moveTo>
                    <a:pt x="256" y="269"/>
                  </a:moveTo>
                  <a:cubicBezTo>
                    <a:pt x="256" y="267"/>
                    <a:pt x="257" y="264"/>
                    <a:pt x="257" y="262"/>
                  </a:cubicBezTo>
                  <a:cubicBezTo>
                    <a:pt x="258" y="250"/>
                    <a:pt x="259" y="239"/>
                    <a:pt x="259" y="228"/>
                  </a:cubicBezTo>
                  <a:cubicBezTo>
                    <a:pt x="259" y="102"/>
                    <a:pt x="157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123" y="63"/>
                    <a:pt x="196" y="137"/>
                    <a:pt x="196" y="228"/>
                  </a:cubicBezTo>
                  <a:cubicBezTo>
                    <a:pt x="196" y="238"/>
                    <a:pt x="196" y="248"/>
                    <a:pt x="194" y="258"/>
                  </a:cubicBezTo>
                  <a:lnTo>
                    <a:pt x="194" y="258"/>
                  </a:lnTo>
                  <a:cubicBezTo>
                    <a:pt x="194" y="259"/>
                    <a:pt x="194" y="260"/>
                    <a:pt x="194" y="261"/>
                  </a:cubicBezTo>
                  <a:cubicBezTo>
                    <a:pt x="194" y="279"/>
                    <a:pt x="208" y="293"/>
                    <a:pt x="225" y="293"/>
                  </a:cubicBezTo>
                  <a:cubicBezTo>
                    <a:pt x="240" y="293"/>
                    <a:pt x="252" y="283"/>
                    <a:pt x="256" y="269"/>
                  </a:cubicBezTo>
                  <a:lnTo>
                    <a:pt x="256" y="269"/>
                  </a:lnTo>
                  <a:cubicBezTo>
                    <a:pt x="256" y="269"/>
                    <a:pt x="256" y="269"/>
                    <a:pt x="256" y="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732213" y="4395788"/>
              <a:ext cx="103187" cy="112712"/>
            </a:xfrm>
            <a:custGeom>
              <a:avLst/>
              <a:gdLst>
                <a:gd name="T0" fmla="*/ 151 w 152"/>
                <a:gd name="T1" fmla="*/ 137 h 164"/>
                <a:gd name="T2" fmla="*/ 152 w 152"/>
                <a:gd name="T3" fmla="*/ 126 h 164"/>
                <a:gd name="T4" fmla="*/ 26 w 152"/>
                <a:gd name="T5" fmla="*/ 0 h 164"/>
                <a:gd name="T6" fmla="*/ 0 w 152"/>
                <a:gd name="T7" fmla="*/ 26 h 164"/>
                <a:gd name="T8" fmla="*/ 26 w 152"/>
                <a:gd name="T9" fmla="*/ 52 h 164"/>
                <a:gd name="T10" fmla="*/ 99 w 152"/>
                <a:gd name="T11" fmla="*/ 126 h 164"/>
                <a:gd name="T12" fmla="*/ 99 w 152"/>
                <a:gd name="T13" fmla="*/ 135 h 164"/>
                <a:gd name="T14" fmla="*/ 99 w 152"/>
                <a:gd name="T15" fmla="*/ 135 h 164"/>
                <a:gd name="T16" fmla="*/ 99 w 152"/>
                <a:gd name="T17" fmla="*/ 138 h 164"/>
                <a:gd name="T18" fmla="*/ 125 w 152"/>
                <a:gd name="T19" fmla="*/ 164 h 164"/>
                <a:gd name="T20" fmla="*/ 151 w 152"/>
                <a:gd name="T21" fmla="*/ 142 h 164"/>
                <a:gd name="T22" fmla="*/ 151 w 152"/>
                <a:gd name="T23" fmla="*/ 142 h 164"/>
                <a:gd name="T24" fmla="*/ 151 w 152"/>
                <a:gd name="T25" fmla="*/ 140 h 164"/>
                <a:gd name="T26" fmla="*/ 151 w 152"/>
                <a:gd name="T27" fmla="*/ 138 h 164"/>
                <a:gd name="T28" fmla="*/ 151 w 152"/>
                <a:gd name="T29" fmla="*/ 13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64">
                  <a:moveTo>
                    <a:pt x="151" y="137"/>
                  </a:moveTo>
                  <a:cubicBezTo>
                    <a:pt x="152" y="133"/>
                    <a:pt x="152" y="130"/>
                    <a:pt x="152" y="126"/>
                  </a:cubicBezTo>
                  <a:cubicBezTo>
                    <a:pt x="152" y="56"/>
                    <a:pt x="95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66" y="52"/>
                    <a:pt x="99" y="85"/>
                    <a:pt x="99" y="126"/>
                  </a:cubicBezTo>
                  <a:cubicBezTo>
                    <a:pt x="99" y="129"/>
                    <a:pt x="99" y="132"/>
                    <a:pt x="99" y="135"/>
                  </a:cubicBezTo>
                  <a:lnTo>
                    <a:pt x="99" y="135"/>
                  </a:lnTo>
                  <a:cubicBezTo>
                    <a:pt x="99" y="136"/>
                    <a:pt x="99" y="137"/>
                    <a:pt x="99" y="138"/>
                  </a:cubicBezTo>
                  <a:cubicBezTo>
                    <a:pt x="99" y="153"/>
                    <a:pt x="111" y="164"/>
                    <a:pt x="125" y="164"/>
                  </a:cubicBezTo>
                  <a:cubicBezTo>
                    <a:pt x="138" y="164"/>
                    <a:pt x="149" y="154"/>
                    <a:pt x="151" y="142"/>
                  </a:cubicBezTo>
                  <a:lnTo>
                    <a:pt x="151" y="142"/>
                  </a:lnTo>
                  <a:cubicBezTo>
                    <a:pt x="151" y="141"/>
                    <a:pt x="151" y="140"/>
                    <a:pt x="151" y="140"/>
                  </a:cubicBezTo>
                  <a:cubicBezTo>
                    <a:pt x="151" y="139"/>
                    <a:pt x="151" y="139"/>
                    <a:pt x="151" y="138"/>
                  </a:cubicBezTo>
                  <a:cubicBezTo>
                    <a:pt x="151" y="138"/>
                    <a:pt x="151" y="138"/>
                    <a:pt x="151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190154" y="3642943"/>
            <a:ext cx="1585543" cy="1585543"/>
            <a:chOff x="1705099" y="2564904"/>
            <a:chExt cx="1800200" cy="1800200"/>
          </a:xfrm>
        </p:grpSpPr>
        <p:sp>
          <p:nvSpPr>
            <p:cNvPr id="47" name="椭圆 46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F77A08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229597" y="4020216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F77A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en-US" altLang="zh-CN" sz="2400" b="1" dirty="0" smtClean="0">
              <a:solidFill>
                <a:srgbClr val="F77A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885E-6 4.07407E-6 L -0.14818 0.12268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5" y="6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885E-6 4.07407E-6 L -0.14818 -0.08982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5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667410" y="3340066"/>
            <a:ext cx="6814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2DB2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谢谢您的聆听</a:t>
            </a:r>
            <a:endParaRPr lang="zh-CN" altLang="en-US" sz="6000" b="1" dirty="0">
              <a:solidFill>
                <a:srgbClr val="2DB2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966078" y="4302340"/>
            <a:ext cx="6099407" cy="338554"/>
            <a:chOff x="2992618" y="3469364"/>
            <a:chExt cx="6284223" cy="338554"/>
          </a:xfrm>
        </p:grpSpPr>
        <p:sp>
          <p:nvSpPr>
            <p:cNvPr id="32" name="矩形 31"/>
            <p:cNvSpPr>
              <a:spLocks noChangeArrowheads="1"/>
            </p:cNvSpPr>
            <p:nvPr/>
          </p:nvSpPr>
          <p:spPr bwMode="auto">
            <a:xfrm>
              <a:off x="3898035" y="3469364"/>
              <a:ext cx="43959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endParaRPr lang="zh-CN" altLang="en-US" sz="1600" dirty="0">
                <a:solidFill>
                  <a:srgbClr val="00B050"/>
                </a:solidFill>
                <a:latin typeface="Impact MT Std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 bwMode="auto">
            <a:xfrm>
              <a:off x="2992618" y="3609064"/>
              <a:ext cx="1769599" cy="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7507243" y="3609064"/>
              <a:ext cx="1769598" cy="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</p:cxnSp>
      </p:grpSp>
      <p:sp>
        <p:nvSpPr>
          <p:cNvPr id="35" name="矩形 34"/>
          <p:cNvSpPr/>
          <p:nvPr/>
        </p:nvSpPr>
        <p:spPr>
          <a:xfrm>
            <a:off x="4781456" y="4267810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THEBUSINESS PLAN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186103" y="4744421"/>
            <a:ext cx="1584176" cy="484779"/>
            <a:chOff x="2713211" y="2267658"/>
            <a:chExt cx="1584176" cy="484779"/>
          </a:xfrm>
        </p:grpSpPr>
        <p:sp>
          <p:nvSpPr>
            <p:cNvPr id="37" name="圆角矩形 36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26"/>
          <p:cNvSpPr txBox="1"/>
          <p:nvPr/>
        </p:nvSpPr>
        <p:spPr>
          <a:xfrm>
            <a:off x="5017467" y="4787860"/>
            <a:ext cx="190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2016.1.23</a:t>
            </a:r>
            <a:endParaRPr lang="zh-CN" altLang="en-US" b="1" spc="100" dirty="0">
              <a:solidFill>
                <a:schemeClr val="accent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61283" y="1459359"/>
            <a:ext cx="1610824" cy="1452335"/>
            <a:chOff x="2713211" y="1988840"/>
            <a:chExt cx="1610824" cy="1452335"/>
          </a:xfrm>
        </p:grpSpPr>
        <p:sp>
          <p:nvSpPr>
            <p:cNvPr id="41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E647C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12590" y="1459359"/>
            <a:ext cx="1610824" cy="1452335"/>
            <a:chOff x="2713211" y="1988840"/>
            <a:chExt cx="1610824" cy="1452335"/>
          </a:xfrm>
        </p:grpSpPr>
        <p:sp>
          <p:nvSpPr>
            <p:cNvPr id="44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935382" y="1459359"/>
            <a:ext cx="1610824" cy="1452335"/>
            <a:chOff x="2713211" y="1988840"/>
            <a:chExt cx="1610824" cy="1452335"/>
          </a:xfrm>
        </p:grpSpPr>
        <p:sp>
          <p:nvSpPr>
            <p:cNvPr id="47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77A08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276886" y="1459359"/>
            <a:ext cx="1610824" cy="1452335"/>
            <a:chOff x="2713211" y="1988840"/>
            <a:chExt cx="1610824" cy="1452335"/>
          </a:xfrm>
        </p:grpSpPr>
        <p:sp>
          <p:nvSpPr>
            <p:cNvPr id="50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2D050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577307" y="1518465"/>
            <a:ext cx="1174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E647C"/>
                </a:solidFill>
                <a:latin typeface="Impact MT Std" pitchFamily="34" charset="0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0E647C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01443" y="1484784"/>
            <a:ext cx="1174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0</a:t>
            </a:r>
            <a:endParaRPr lang="zh-CN" altLang="en-US" sz="80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46831" y="1484784"/>
            <a:ext cx="1174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77A08"/>
                </a:solidFill>
                <a:latin typeface="Impact MT Std" pitchFamily="34" charset="0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F77A08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514983" y="1490243"/>
            <a:ext cx="1174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92D050"/>
                </a:solidFill>
                <a:latin typeface="Impact MT Std" pitchFamily="34" charset="0"/>
                <a:ea typeface="微软雅黑" panose="020B0503020204020204" pitchFamily="34" charset="-122"/>
              </a:rPr>
              <a:t>6</a:t>
            </a:r>
            <a:endParaRPr lang="zh-CN" altLang="en-US" sz="8000" b="1" dirty="0">
              <a:solidFill>
                <a:srgbClr val="92D050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5178307" y="836712"/>
            <a:ext cx="417953" cy="417953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5698258" y="2476956"/>
            <a:ext cx="525156" cy="525154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 flipH="1">
            <a:off x="8596731" y="1518465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 flipH="1">
            <a:off x="4497709" y="2739533"/>
            <a:ext cx="344324" cy="34432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 flipH="1">
            <a:off x="9167689" y="2049102"/>
            <a:ext cx="580544" cy="580546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 flipH="1">
            <a:off x="2569195" y="1805661"/>
            <a:ext cx="564888" cy="564890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 flipH="1">
            <a:off x="10111274" y="1911286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 flipH="1">
            <a:off x="1777107" y="1667845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 flipH="1">
            <a:off x="3582665" y="1305939"/>
            <a:ext cx="275632" cy="275632"/>
          </a:xfrm>
          <a:prstGeom prst="ellipse">
            <a:avLst/>
          </a:prstGeom>
          <a:solidFill>
            <a:srgbClr val="2DB2A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9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50"/>
                            </p:stCondLst>
                            <p:childTnLst>
                              <p:par>
                                <p:cTn id="9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9" grpId="0"/>
      <p:bldP spid="52" grpId="0"/>
      <p:bldP spid="53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圆角矩形 160"/>
          <p:cNvSpPr/>
          <p:nvPr/>
        </p:nvSpPr>
        <p:spPr>
          <a:xfrm>
            <a:off x="1811020" y="535305"/>
            <a:ext cx="8928735" cy="4984750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343535" y="170259"/>
            <a:ext cx="1610824" cy="145233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73896"/>
            <a:ext cx="11748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文档</a:t>
            </a:r>
            <a:endParaRPr lang="zh-CN" altLang="en-US" sz="36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7905" y="758190"/>
            <a:ext cx="76885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文档（</a:t>
            </a:r>
            <a:r>
              <a:rPr lang="en-US" altLang="zh-CN" sz="2000"/>
              <a:t>document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en-US" altLang="zh-CN" sz="2000" b="1"/>
              <a:t>elasticsearch </a:t>
            </a:r>
            <a:r>
              <a:rPr lang="zh-CN" altLang="en-US" sz="2000" b="1"/>
              <a:t>是面向文档的，文档是所有可搜索的最小单位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zh-CN" altLang="en-US" sz="2000"/>
              <a:t>日志文件中的日志项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zh-CN" altLang="en-US" sz="2000"/>
              <a:t>一本电影的具体信息，一张唱片的详细信息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zh-CN" altLang="en-US" sz="2000"/>
              <a:t>一片</a:t>
            </a:r>
            <a:r>
              <a:rPr lang="en-US" altLang="zh-CN" sz="2000"/>
              <a:t>pdf</a:t>
            </a:r>
            <a:r>
              <a:rPr lang="zh-CN" altLang="en-US" sz="2000"/>
              <a:t>的文档中的具体内容</a:t>
            </a:r>
            <a:endParaRPr lang="zh-CN" altLang="en-US" sz="2000"/>
          </a:p>
          <a:p>
            <a:pPr marL="457200" indent="-457200">
              <a:buAutoNum type="arabicPeriod"/>
            </a:pPr>
            <a:endParaRPr lang="zh-CN" altLang="en-US" sz="2000"/>
          </a:p>
          <a:p>
            <a:pPr indent="0">
              <a:buNone/>
            </a:pPr>
            <a:r>
              <a:rPr lang="zh-CN" altLang="en-US" sz="2000" b="1"/>
              <a:t>文档会被序列化成</a:t>
            </a:r>
            <a:r>
              <a:rPr lang="en-US" altLang="zh-CN" sz="2000" b="1"/>
              <a:t>json</a:t>
            </a:r>
            <a:r>
              <a:rPr lang="zh-CN" altLang="en-US" sz="2000" b="1"/>
              <a:t>格式保存在</a:t>
            </a:r>
            <a:r>
              <a:rPr lang="en-US" altLang="zh-CN" sz="2000" b="1"/>
              <a:t>es</a:t>
            </a:r>
            <a:r>
              <a:rPr lang="zh-CN" altLang="en-US" sz="2000" b="1"/>
              <a:t>中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en-US" altLang="zh-CN" sz="2000"/>
              <a:t>json </a:t>
            </a:r>
            <a:r>
              <a:rPr lang="zh-CN" altLang="en-US" sz="2000"/>
              <a:t>对象由字段组成</a:t>
            </a:r>
            <a:endParaRPr lang="zh-CN" altLang="en-US" sz="2000"/>
          </a:p>
          <a:p>
            <a:pPr marL="457200" indent="-457200">
              <a:buAutoNum type="arabicPeriod"/>
            </a:pPr>
            <a:r>
              <a:rPr lang="zh-CN" altLang="en-US" sz="2000"/>
              <a:t>每个字段都有对应的字段类型（字符串</a:t>
            </a:r>
            <a:r>
              <a:rPr lang="en-US" altLang="zh-CN" sz="2000"/>
              <a:t>/ </a:t>
            </a:r>
            <a:r>
              <a:rPr lang="zh-CN" altLang="en-US" sz="2000"/>
              <a:t>数值</a:t>
            </a:r>
            <a:r>
              <a:rPr lang="en-US" altLang="zh-CN" sz="2000"/>
              <a:t>/</a:t>
            </a:r>
            <a:r>
              <a:rPr lang="zh-CN" altLang="en-US" sz="2000"/>
              <a:t>日期</a:t>
            </a:r>
            <a:r>
              <a:rPr lang="en-US" altLang="zh-CN" sz="2000"/>
              <a:t>/</a:t>
            </a:r>
            <a:r>
              <a:rPr lang="zh-CN" altLang="en-US" sz="2000"/>
              <a:t>布尔。。。）</a:t>
            </a:r>
            <a:endParaRPr lang="zh-CN" altLang="en-US" sz="2000"/>
          </a:p>
          <a:p>
            <a:pPr marL="457200" indent="-457200">
              <a:buAutoNum type="arabicPeriod"/>
            </a:pPr>
            <a:endParaRPr lang="zh-CN" altLang="en-US" sz="2000"/>
          </a:p>
          <a:p>
            <a:pPr indent="0">
              <a:buNone/>
            </a:pPr>
            <a:r>
              <a:rPr lang="zh-CN" altLang="en-US" sz="2000"/>
              <a:t>每个文档都有一个 </a:t>
            </a:r>
            <a:r>
              <a:rPr lang="en-US" altLang="zh-CN" sz="2000"/>
              <a:t>Unique ID</a:t>
            </a:r>
            <a:endParaRPr lang="en-US" altLang="zh-CN" sz="2000"/>
          </a:p>
          <a:p>
            <a:pPr indent="0">
              <a:buNone/>
            </a:pPr>
            <a:r>
              <a:rPr lang="en-US" altLang="zh-CN" sz="2000"/>
              <a:t>1. </a:t>
            </a:r>
            <a:r>
              <a:rPr lang="zh-CN" altLang="en-US" sz="2000"/>
              <a:t>可以指定</a:t>
            </a:r>
            <a:r>
              <a:rPr lang="en-US" altLang="zh-CN" sz="2000"/>
              <a:t>id</a:t>
            </a:r>
            <a:endParaRPr lang="en-US" altLang="zh-CN" sz="2000"/>
          </a:p>
          <a:p>
            <a:pPr indent="0">
              <a:buNone/>
            </a:pPr>
            <a:r>
              <a:rPr lang="en-US" altLang="zh-CN" sz="2000"/>
              <a:t>2. </a:t>
            </a:r>
            <a:r>
              <a:rPr lang="zh-CN" altLang="en-US" sz="2000"/>
              <a:t>可以通过 </a:t>
            </a:r>
            <a:r>
              <a:rPr lang="en-US" altLang="zh-CN" sz="2000"/>
              <a:t>es </a:t>
            </a:r>
            <a:r>
              <a:rPr lang="zh-CN" altLang="en-US" sz="2000"/>
              <a:t>自动生成</a:t>
            </a:r>
            <a:endParaRPr lang="zh-CN" altLang="en-US" sz="2000"/>
          </a:p>
          <a:p>
            <a:pPr indent="0">
              <a:buNone/>
            </a:pP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ldLvl="0" animBg="1"/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源数据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2" name="图片 1" descr="Xnip2020-07-10_12-43-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15" y="1034415"/>
            <a:ext cx="9134475" cy="4242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索引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3" name="图片 2" descr="Xnip2020-07-10_14-13-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95" y="535305"/>
            <a:ext cx="8082915" cy="3407410"/>
          </a:xfrm>
          <a:prstGeom prst="rect">
            <a:avLst/>
          </a:prstGeom>
        </p:spPr>
      </p:pic>
      <p:pic>
        <p:nvPicPr>
          <p:cNvPr id="4" name="图片 3" descr="Xnip2020-07-10_14-18-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4123690"/>
            <a:ext cx="6167755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340360" y="170180"/>
            <a:ext cx="1610995" cy="1110615"/>
            <a:chOff x="2713211" y="1988840"/>
            <a:chExt cx="1610824" cy="1452335"/>
          </a:xfrm>
        </p:grpSpPr>
        <p:sp>
          <p:nvSpPr>
            <p:cNvPr id="155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DB2A4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1"/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558326" y="535161"/>
            <a:ext cx="1174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DB2A4"/>
                </a:solidFill>
                <a:latin typeface="Impact MT Std" pitchFamily="34" charset="0"/>
                <a:ea typeface="微软雅黑" panose="020B0503020204020204" pitchFamily="34" charset="-122"/>
              </a:rPr>
              <a:t>类比</a:t>
            </a:r>
            <a:endParaRPr lang="zh-CN" altLang="en-US" sz="2400" b="1" dirty="0">
              <a:solidFill>
                <a:srgbClr val="2DB2A4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8" name="椭圆 157"/>
          <p:cNvSpPr/>
          <p:nvPr/>
        </p:nvSpPr>
        <p:spPr>
          <a:xfrm flipH="1">
            <a:off x="572830" y="1874253"/>
            <a:ext cx="564888" cy="564890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 flipH="1">
            <a:off x="557947" y="1168123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 flipH="1">
            <a:off x="2406782" y="758503"/>
            <a:ext cx="275632" cy="275632"/>
          </a:xfrm>
          <a:prstGeom prst="ellipse">
            <a:avLst/>
          </a:prstGeom>
          <a:solidFill>
            <a:srgbClr val="92D050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11434182" y="5109957"/>
            <a:ext cx="275632" cy="275632"/>
          </a:xfrm>
          <a:prstGeom prst="ellipse">
            <a:avLst/>
          </a:prstGeom>
          <a:solidFill>
            <a:srgbClr val="F77A08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11158930" y="3785553"/>
            <a:ext cx="275632" cy="275632"/>
          </a:xfrm>
          <a:prstGeom prst="ellipse">
            <a:avLst/>
          </a:prstGeom>
          <a:solidFill>
            <a:srgbClr val="0E647C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rgbClr val="0E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7" name="TextBox 7"/>
          <p:cNvSpPr>
            <a:spLocks noChangeArrowheads="1"/>
          </p:cNvSpPr>
          <p:nvPr/>
        </p:nvSpPr>
        <p:spPr bwMode="auto">
          <a:xfrm>
            <a:off x="12146259" y="7265548"/>
            <a:ext cx="1800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 smtClean="0">
                <a:solidFill>
                  <a:srgbClr val="2DB2A4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延时符</a:t>
            </a:r>
            <a:endParaRPr lang="zh-CN" altLang="en-US" sz="4000" dirty="0">
              <a:solidFill>
                <a:srgbClr val="2DB2A4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2" name="图片 1" descr="Xnip2020-07-10_14-23-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1402080"/>
            <a:ext cx="10058400" cy="3983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 bldLvl="0" animBg="1"/>
      <p:bldP spid="159" grpId="0" bldLvl="0" animBg="1"/>
      <p:bldP spid="160" grpId="0" bldLvl="0" animBg="1"/>
      <p:bldP spid="169" grpId="0" bldLvl="0" animBg="1"/>
      <p:bldP spid="171" grpId="0" bldLvl="0" animBg="1"/>
      <p:bldP spid="177" grpId="0"/>
    </p:bldLst>
  </p:timing>
</p:sld>
</file>

<file path=ppt/tags/tag1.xml><?xml version="1.0" encoding="utf-8"?>
<p:tagLst xmlns:p="http://schemas.openxmlformats.org/presentationml/2006/main">
  <p:tag name="MH" val="20151219112149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51219112149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MH" val="20151219112149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51219112149"/>
  <p:tag name="MH_LIBRARY" val="GRAPHIC"/>
  <p:tag name="MH_TYPE" val="Other"/>
  <p:tag name="MH_ORDER" val="4"/>
</p:tagLst>
</file>

<file path=ppt/tags/tag4.xml><?xml version="1.0" encoding="utf-8"?>
<p:tagLst xmlns:p="http://schemas.openxmlformats.org/presentationml/2006/main">
  <p:tag name="MH" val="20151219112149"/>
  <p:tag name="MH_LIBRARY" val="GRAPHIC"/>
  <p:tag name="MH_TYPE" val="Other"/>
  <p:tag name="MH_ORDER" val="5"/>
</p:tagLst>
</file>

<file path=ppt/tags/tag5.xml><?xml version="1.0" encoding="utf-8"?>
<p:tagLst xmlns:p="http://schemas.openxmlformats.org/presentationml/2006/main">
  <p:tag name="MH" val="20151219112149"/>
  <p:tag name="MH_LIBRARY" val="GRAPHIC"/>
  <p:tag name="MH_TYPE" val="Other"/>
  <p:tag name="MH_ORDER" val="6"/>
</p:tagLst>
</file>

<file path=ppt/tags/tag6.xml><?xml version="1.0" encoding="utf-8"?>
<p:tagLst xmlns:p="http://schemas.openxmlformats.org/presentationml/2006/main">
  <p:tag name="MH" val="20151219112149"/>
  <p:tag name="MH_LIBRARY" val="GRAPHIC"/>
  <p:tag name="MH_TYPE" val="SubTitle"/>
  <p:tag name="MH_ORDER" val="2"/>
</p:tagLst>
</file>

<file path=ppt/tags/tag7.xml><?xml version="1.0" encoding="utf-8"?>
<p:tagLst xmlns:p="http://schemas.openxmlformats.org/presentationml/2006/main">
  <p:tag name="MH" val="20151219112149"/>
  <p:tag name="MH_LIBRARY" val="GRAPHIC"/>
  <p:tag name="MH_TYPE" val="Other"/>
  <p:tag name="MH_ORDER" val="7"/>
</p:tagLst>
</file>

<file path=ppt/tags/tag8.xml><?xml version="1.0" encoding="utf-8"?>
<p:tagLst xmlns:p="http://schemas.openxmlformats.org/presentationml/2006/main">
  <p:tag name="MH" val="20151219112149"/>
  <p:tag name="MH_LIBRARY" val="GRAPHIC"/>
  <p:tag name="MH_TYPE" val="Other"/>
  <p:tag name="MH_ORDER" val="8"/>
</p:tagLst>
</file>

<file path=ppt/tags/tag9.xml><?xml version="1.0" encoding="utf-8"?>
<p:tagLst xmlns:p="http://schemas.openxmlformats.org/presentationml/2006/main">
  <p:tag name="MH" val="20151219112149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7095</Words>
  <Application>WPS 演示</Application>
  <PresentationFormat>自定义</PresentationFormat>
  <Paragraphs>1049</Paragraphs>
  <Slides>53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92" baseType="lpstr">
      <vt:lpstr>Arial</vt:lpstr>
      <vt:lpstr>方正书宋_GBK</vt:lpstr>
      <vt:lpstr>Wingdings</vt:lpstr>
      <vt:lpstr>Impact MT Std</vt:lpstr>
      <vt:lpstr>苹方-简</vt:lpstr>
      <vt:lpstr>微软雅黑</vt:lpstr>
      <vt:lpstr>Calibri</vt:lpstr>
      <vt:lpstr>宋体</vt:lpstr>
      <vt:lpstr>方正兰亭黑简体</vt:lpstr>
      <vt:lpstr>LilyUPC</vt:lpstr>
      <vt:lpstr>仿宋_GB2312</vt:lpstr>
      <vt:lpstr>方正仿宋_GBK</vt:lpstr>
      <vt:lpstr>方正兰亭超细黑简体</vt:lpstr>
      <vt:lpstr>冬青黑体简体中文</vt:lpstr>
      <vt:lpstr>Impact</vt:lpstr>
      <vt:lpstr>汉仪旗黑</vt:lpstr>
      <vt:lpstr>Segoe UI</vt:lpstr>
      <vt:lpstr>Gill Sans</vt:lpstr>
      <vt:lpstr>Agency FB</vt:lpstr>
      <vt:lpstr>BrowalliaUPC</vt:lpstr>
      <vt:lpstr>Segoe UI Semilight</vt:lpstr>
      <vt:lpstr>Lato Light</vt:lpstr>
      <vt:lpstr>UKIJ Qolyazma</vt:lpstr>
      <vt:lpstr>汉仪书宋二KW</vt:lpstr>
      <vt:lpstr>Helvetica Neue</vt:lpstr>
      <vt:lpstr>宋体</vt:lpstr>
      <vt:lpstr>Arial Unicode MS</vt:lpstr>
      <vt:lpstr>Sinhala MN</vt:lpstr>
      <vt:lpstr>Apple Symbols</vt:lpstr>
      <vt:lpstr>Kefa</vt:lpstr>
      <vt:lpstr>Euphemia UCAS</vt:lpstr>
      <vt:lpstr>Noto Serif Balinese</vt:lpstr>
      <vt:lpstr>Khmer MN</vt:lpstr>
      <vt:lpstr>儷宋 Pro</vt:lpstr>
      <vt:lpstr>Noto Sans New Tai Lue</vt:lpstr>
      <vt:lpstr>Noto Sans Tai Tham</vt:lpstr>
      <vt:lpstr>Wingdings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dara</cp:lastModifiedBy>
  <cp:revision>79</cp:revision>
  <dcterms:created xsi:type="dcterms:W3CDTF">2020-07-12T07:01:36Z</dcterms:created>
  <dcterms:modified xsi:type="dcterms:W3CDTF">2020-07-12T07:01:36Z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2052-2.4.0.3944</vt:lpwstr>
  </property>
</Properties>
</file>